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</p:sldIdLst>
  <p:sldSz cx="18288000" cy="10287000"/>
  <p:notesSz cx="6858000" cy="9144000"/>
  <p:embeddedFontLst>
    <p:embeddedFont>
      <p:font typeface="Canva Sans Bold" charset="1" panose="020B0803030501040103"/>
      <p:regular r:id="rId30"/>
    </p:embeddedFont>
    <p:embeddedFont>
      <p:font typeface="Canva Sans" charset="1" panose="020B0503030501040103"/>
      <p:regular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jpeg" Type="http://schemas.openxmlformats.org/officeDocument/2006/relationships/image"/><Relationship Id="rId4" Target="../media/image3.png" Type="http://schemas.openxmlformats.org/officeDocument/2006/relationships/image"/><Relationship Id="rId5" Target="../media/image4.jpeg" Type="http://schemas.openxmlformats.org/officeDocument/2006/relationships/image"/><Relationship Id="rId6" Target="../media/image5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jpeg" Type="http://schemas.openxmlformats.org/officeDocument/2006/relationships/image"/><Relationship Id="rId4" Target="../media/image30.png" Type="http://schemas.openxmlformats.org/officeDocument/2006/relationships/image"/><Relationship Id="rId5" Target="../media/image31.png" Type="http://schemas.openxmlformats.org/officeDocument/2006/relationships/image"/><Relationship Id="rId6" Target="../media/image32.png" Type="http://schemas.openxmlformats.org/officeDocument/2006/relationships/image"/><Relationship Id="rId7" Target="../media/image33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jpeg" Type="http://schemas.openxmlformats.org/officeDocument/2006/relationships/image"/><Relationship Id="rId4" Target="../media/image34.png" Type="http://schemas.openxmlformats.org/officeDocument/2006/relationships/image"/><Relationship Id="rId5" Target="../media/image35.png" Type="http://schemas.openxmlformats.org/officeDocument/2006/relationships/image"/><Relationship Id="rId6" Target="../media/image36.png" Type="http://schemas.openxmlformats.org/officeDocument/2006/relationships/image"/><Relationship Id="rId7" Target="../media/image37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jpe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jpeg" Type="http://schemas.openxmlformats.org/officeDocument/2006/relationships/image"/><Relationship Id="rId4" Target="../media/image38.png" Type="http://schemas.openxmlformats.org/officeDocument/2006/relationships/image"/><Relationship Id="rId5" Target="../media/image39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jpeg" Type="http://schemas.openxmlformats.org/officeDocument/2006/relationships/image"/><Relationship Id="rId4" Target="../media/image40.png" Type="http://schemas.openxmlformats.org/officeDocument/2006/relationships/image"/><Relationship Id="rId5" Target="../media/image41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jpeg" Type="http://schemas.openxmlformats.org/officeDocument/2006/relationships/image"/><Relationship Id="rId4" Target="../media/image42.png" Type="http://schemas.openxmlformats.org/officeDocument/2006/relationships/image"/><Relationship Id="rId5" Target="../media/image43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jpeg" Type="http://schemas.openxmlformats.org/officeDocument/2006/relationships/image"/><Relationship Id="rId4" Target="../media/image44.png" Type="http://schemas.openxmlformats.org/officeDocument/2006/relationships/image"/><Relationship Id="rId5" Target="../media/image45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jpeg" Type="http://schemas.openxmlformats.org/officeDocument/2006/relationships/image"/><Relationship Id="rId4" Target="../media/image46.png" Type="http://schemas.openxmlformats.org/officeDocument/2006/relationships/image"/><Relationship Id="rId5" Target="../media/image47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jpeg" Type="http://schemas.openxmlformats.org/officeDocument/2006/relationships/image"/><Relationship Id="rId4" Target="../media/image18.png" Type="http://schemas.openxmlformats.org/officeDocument/2006/relationships/image"/><Relationship Id="rId5" Target="../media/image16.png" Type="http://schemas.openxmlformats.org/officeDocument/2006/relationships/image"/><Relationship Id="rId6" Target="../media/image17.png" Type="http://schemas.openxmlformats.org/officeDocument/2006/relationships/image"/><Relationship Id="rId7" Target="../media/image48.png" Type="http://schemas.openxmlformats.org/officeDocument/2006/relationships/image"/><Relationship Id="rId8" Target="../media/image49.png" Type="http://schemas.openxmlformats.org/officeDocument/2006/relationships/image"/><Relationship Id="rId9" Target="../media/image50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jpeg" Type="http://schemas.openxmlformats.org/officeDocument/2006/relationships/image"/><Relationship Id="rId4" Target="../media/image51.png" Type="http://schemas.openxmlformats.org/officeDocument/2006/relationships/image"/><Relationship Id="rId5" Target="../media/image52.png" Type="http://schemas.openxmlformats.org/officeDocument/2006/relationships/image"/><Relationship Id="rId6" Target="../media/image53.png" Type="http://schemas.openxmlformats.org/officeDocument/2006/relationships/image"/><Relationship Id="rId7" Target="../media/image54.png" Type="http://schemas.openxmlformats.org/officeDocument/2006/relationships/image"/><Relationship Id="rId8" Target="../media/image55.png" Type="http://schemas.openxmlformats.org/officeDocument/2006/relationships/image"/><Relationship Id="rId9" Target="../media/image56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jpeg" Type="http://schemas.openxmlformats.org/officeDocument/2006/relationships/image"/><Relationship Id="rId4" Target="../media/image6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jpeg" Type="http://schemas.openxmlformats.org/officeDocument/2006/relationships/image"/><Relationship Id="rId4" Target="../media/image57.png" Type="http://schemas.openxmlformats.org/officeDocument/2006/relationships/image"/><Relationship Id="rId5" Target="../media/image58.png" Type="http://schemas.openxmlformats.org/officeDocument/2006/relationships/image"/><Relationship Id="rId6" Target="../media/image59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jpeg" Type="http://schemas.openxmlformats.org/officeDocument/2006/relationships/image"/><Relationship Id="rId4" Target="../media/image60.png" Type="http://schemas.openxmlformats.org/officeDocument/2006/relationships/image"/><Relationship Id="rId5" Target="../media/image61.png" Type="http://schemas.openxmlformats.org/officeDocument/2006/relationships/image"/><Relationship Id="rId6" Target="../media/image62.png" Type="http://schemas.openxmlformats.org/officeDocument/2006/relationships/image"/><Relationship Id="rId7" Target="../media/image63.png" Type="http://schemas.openxmlformats.org/officeDocument/2006/relationships/image"/><Relationship Id="rId8" Target="../media/image64.png" Type="http://schemas.openxmlformats.org/officeDocument/2006/relationships/image"/><Relationship Id="rId9" Target="../media/image65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jpeg" Type="http://schemas.openxmlformats.org/officeDocument/2006/relationships/image"/><Relationship Id="rId4" Target="../media/image66.png" Type="http://schemas.openxmlformats.org/officeDocument/2006/relationships/image"/><Relationship Id="rId5" Target="../media/image67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jpeg" Type="http://schemas.openxmlformats.org/officeDocument/2006/relationships/image"/><Relationship Id="rId4" Target="../media/image34.png" Type="http://schemas.openxmlformats.org/officeDocument/2006/relationships/image"/><Relationship Id="rId5" Target="../media/image35.png" Type="http://schemas.openxmlformats.org/officeDocument/2006/relationships/image"/><Relationship Id="rId6" Target="../media/image36.png" Type="http://schemas.openxmlformats.org/officeDocument/2006/relationships/image"/><Relationship Id="rId7" Target="../media/image37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jpeg" Type="http://schemas.openxmlformats.org/officeDocument/2006/relationships/image"/><Relationship Id="rId4" Target="../media/image7.png" Type="http://schemas.openxmlformats.org/officeDocument/2006/relationships/image"/><Relationship Id="rId5" Target="../media/image8.png" Type="http://schemas.openxmlformats.org/officeDocument/2006/relationships/image"/><Relationship Id="rId6" Target="../media/image9.png" Type="http://schemas.openxmlformats.org/officeDocument/2006/relationships/image"/><Relationship Id="rId7" Target="../media/image10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jpeg" Type="http://schemas.openxmlformats.org/officeDocument/2006/relationships/image"/><Relationship Id="rId4" Target="../media/image11.png" Type="http://schemas.openxmlformats.org/officeDocument/2006/relationships/image"/><Relationship Id="rId5" Target="../media/image12.png" Type="http://schemas.openxmlformats.org/officeDocument/2006/relationships/image"/><Relationship Id="rId6" Target="../media/image13.png" Type="http://schemas.openxmlformats.org/officeDocument/2006/relationships/image"/><Relationship Id="rId7" Target="../media/image14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jpeg" Type="http://schemas.openxmlformats.org/officeDocument/2006/relationships/image"/><Relationship Id="rId4" Target="../media/image15.png" Type="http://schemas.openxmlformats.org/officeDocument/2006/relationships/image"/><Relationship Id="rId5" Target="../media/image16.png" Type="http://schemas.openxmlformats.org/officeDocument/2006/relationships/image"/><Relationship Id="rId6" Target="../media/image17.png" Type="http://schemas.openxmlformats.org/officeDocument/2006/relationships/image"/><Relationship Id="rId7" Target="../media/image18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jpeg" Type="http://schemas.openxmlformats.org/officeDocument/2006/relationships/image"/><Relationship Id="rId4" Target="../media/image19.png" Type="http://schemas.openxmlformats.org/officeDocument/2006/relationships/image"/><Relationship Id="rId5" Target="../media/image20.png" Type="http://schemas.openxmlformats.org/officeDocument/2006/relationships/image"/><Relationship Id="rId6" Target="../media/image21.png" Type="http://schemas.openxmlformats.org/officeDocument/2006/relationships/image"/><Relationship Id="rId7" Target="../media/image22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jpeg" Type="http://schemas.openxmlformats.org/officeDocument/2006/relationships/image"/><Relationship Id="rId4" Target="../media/image23.png" Type="http://schemas.openxmlformats.org/officeDocument/2006/relationships/image"/><Relationship Id="rId5" Target="../media/image24.png" Type="http://schemas.openxmlformats.org/officeDocument/2006/relationships/image"/><Relationship Id="rId6" Target="../media/image25.png" Type="http://schemas.openxmlformats.org/officeDocument/2006/relationships/image"/><Relationship Id="rId7" Target="../media/image26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jpeg" Type="http://schemas.openxmlformats.org/officeDocument/2006/relationships/image"/><Relationship Id="rId4" Target="../media/image27.png" Type="http://schemas.openxmlformats.org/officeDocument/2006/relationships/image"/><Relationship Id="rId5" Target="../media/image28.png" Type="http://schemas.openxmlformats.org/officeDocument/2006/relationships/image"/><Relationship Id="rId6" Target="../media/image29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0785" r="0" b="-3699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09826" y="416652"/>
            <a:ext cx="17868349" cy="9453696"/>
            <a:chOff x="0" y="0"/>
            <a:chExt cx="1536266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536266" cy="812800"/>
            </a:xfrm>
            <a:custGeom>
              <a:avLst/>
              <a:gdLst/>
              <a:ahLst/>
              <a:cxnLst/>
              <a:rect r="r" b="b" t="t" l="l"/>
              <a:pathLst>
                <a:path h="812800" w="1536266">
                  <a:moveTo>
                    <a:pt x="0" y="0"/>
                  </a:moveTo>
                  <a:lnTo>
                    <a:pt x="1536266" y="0"/>
                  </a:lnTo>
                  <a:lnTo>
                    <a:pt x="1536266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209826" y="416652"/>
            <a:ext cx="17868349" cy="9453696"/>
          </a:xfrm>
          <a:custGeom>
            <a:avLst/>
            <a:gdLst/>
            <a:ahLst/>
            <a:cxnLst/>
            <a:rect r="r" b="b" t="t" l="l"/>
            <a:pathLst>
              <a:path h="9453696" w="17868349">
                <a:moveTo>
                  <a:pt x="0" y="0"/>
                </a:moveTo>
                <a:lnTo>
                  <a:pt x="17868348" y="0"/>
                </a:lnTo>
                <a:lnTo>
                  <a:pt x="17868348" y="9453696"/>
                </a:lnTo>
                <a:lnTo>
                  <a:pt x="0" y="945369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3594" r="0" b="-12411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209826" y="7614922"/>
            <a:ext cx="2290444" cy="2264401"/>
            <a:chOff x="0" y="0"/>
            <a:chExt cx="861795" cy="85199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61795" cy="851996"/>
            </a:xfrm>
            <a:custGeom>
              <a:avLst/>
              <a:gdLst/>
              <a:ahLst/>
              <a:cxnLst/>
              <a:rect r="r" b="b" t="t" l="l"/>
              <a:pathLst>
                <a:path h="851996" w="861795">
                  <a:moveTo>
                    <a:pt x="430897" y="0"/>
                  </a:moveTo>
                  <a:cubicBezTo>
                    <a:pt x="192919" y="0"/>
                    <a:pt x="0" y="190726"/>
                    <a:pt x="0" y="425998"/>
                  </a:cubicBezTo>
                  <a:cubicBezTo>
                    <a:pt x="0" y="661270"/>
                    <a:pt x="192919" y="851996"/>
                    <a:pt x="430897" y="851996"/>
                  </a:cubicBezTo>
                  <a:cubicBezTo>
                    <a:pt x="668876" y="851996"/>
                    <a:pt x="861795" y="661270"/>
                    <a:pt x="861795" y="425998"/>
                  </a:cubicBezTo>
                  <a:cubicBezTo>
                    <a:pt x="861795" y="190726"/>
                    <a:pt x="668876" y="0"/>
                    <a:pt x="430897" y="0"/>
                  </a:cubicBezTo>
                  <a:close/>
                </a:path>
              </a:pathLst>
            </a:custGeom>
            <a:blipFill>
              <a:blip r:embed="rId4"/>
              <a:stretch>
                <a:fillRect l="-51841" t="0" r="-90015" b="-72358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231948" y="416652"/>
            <a:ext cx="1693788" cy="1557813"/>
            <a:chOff x="0" y="0"/>
            <a:chExt cx="812800" cy="74754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747549"/>
            </a:xfrm>
            <a:custGeom>
              <a:avLst/>
              <a:gdLst/>
              <a:ahLst/>
              <a:cxnLst/>
              <a:rect r="r" b="b" t="t" l="l"/>
              <a:pathLst>
                <a:path h="747549" w="812800">
                  <a:moveTo>
                    <a:pt x="406400" y="0"/>
                  </a:moveTo>
                  <a:cubicBezTo>
                    <a:pt x="181951" y="0"/>
                    <a:pt x="0" y="167345"/>
                    <a:pt x="0" y="373775"/>
                  </a:cubicBezTo>
                  <a:cubicBezTo>
                    <a:pt x="0" y="580205"/>
                    <a:pt x="181951" y="747549"/>
                    <a:pt x="406400" y="747549"/>
                  </a:cubicBezTo>
                  <a:cubicBezTo>
                    <a:pt x="630849" y="747549"/>
                    <a:pt x="812800" y="580205"/>
                    <a:pt x="812800" y="373775"/>
                  </a:cubicBezTo>
                  <a:cubicBezTo>
                    <a:pt x="812800" y="167345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5"/>
              <a:stretch>
                <a:fillRect l="0" t="-4364" r="0" b="-4364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6091000" y="7154738"/>
            <a:ext cx="1063057" cy="920368"/>
            <a:chOff x="0" y="0"/>
            <a:chExt cx="361901" cy="31332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361901" cy="313325"/>
            </a:xfrm>
            <a:custGeom>
              <a:avLst/>
              <a:gdLst/>
              <a:ahLst/>
              <a:cxnLst/>
              <a:rect r="r" b="b" t="t" l="l"/>
              <a:pathLst>
                <a:path h="313325" w="361901">
                  <a:moveTo>
                    <a:pt x="156663" y="0"/>
                  </a:moveTo>
                  <a:lnTo>
                    <a:pt x="205239" y="0"/>
                  </a:lnTo>
                  <a:cubicBezTo>
                    <a:pt x="291761" y="0"/>
                    <a:pt x="361901" y="70140"/>
                    <a:pt x="361901" y="156663"/>
                  </a:cubicBezTo>
                  <a:lnTo>
                    <a:pt x="361901" y="156663"/>
                  </a:lnTo>
                  <a:cubicBezTo>
                    <a:pt x="361901" y="243185"/>
                    <a:pt x="291761" y="313325"/>
                    <a:pt x="205239" y="313325"/>
                  </a:cubicBezTo>
                  <a:lnTo>
                    <a:pt x="156663" y="313325"/>
                  </a:lnTo>
                  <a:cubicBezTo>
                    <a:pt x="70140" y="313325"/>
                    <a:pt x="0" y="243185"/>
                    <a:pt x="0" y="156663"/>
                  </a:cubicBezTo>
                  <a:lnTo>
                    <a:pt x="0" y="156663"/>
                  </a:lnTo>
                  <a:cubicBezTo>
                    <a:pt x="0" y="70140"/>
                    <a:pt x="70140" y="0"/>
                    <a:pt x="156663" y="0"/>
                  </a:cubicBezTo>
                  <a:close/>
                </a:path>
              </a:pathLst>
            </a:custGeom>
            <a:blipFill>
              <a:blip r:embed="rId6"/>
              <a:stretch>
                <a:fillRect l="-5423" t="0" r="-5423" b="0"/>
              </a:stretch>
            </a:blip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2724037" y="2636511"/>
            <a:ext cx="8646939" cy="25069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19"/>
              </a:lnSpc>
              <a:spcBef>
                <a:spcPct val="0"/>
              </a:spcBef>
            </a:pPr>
            <a:r>
              <a:rPr lang="en-US" b="true" sz="47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AtliQ </a:t>
            </a:r>
          </a:p>
          <a:p>
            <a:pPr algn="ctr">
              <a:lnSpc>
                <a:spcPts val="6719"/>
              </a:lnSpc>
              <a:spcBef>
                <a:spcPct val="0"/>
              </a:spcBef>
            </a:pPr>
            <a:r>
              <a:rPr lang="en-US" b="true" sz="47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Sales and Forecast Analysis </a:t>
            </a:r>
          </a:p>
          <a:p>
            <a:pPr algn="ctr">
              <a:lnSpc>
                <a:spcPts val="6719"/>
              </a:lnSpc>
              <a:spcBef>
                <a:spcPct val="0"/>
              </a:spcBef>
            </a:pPr>
            <a:r>
              <a:rPr lang="en-US" b="true" sz="47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Project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655820" y="5412508"/>
            <a:ext cx="10783372" cy="14992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b="true" sz="29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This project aims to build a robust framework for </a:t>
            </a:r>
          </a:p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b="true" sz="29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analyzing sales data and generating actionable insights to </a:t>
            </a:r>
          </a:p>
          <a:p>
            <a:pPr algn="ctr">
              <a:lnSpc>
                <a:spcPts val="3779"/>
              </a:lnSpc>
              <a:spcBef>
                <a:spcPct val="0"/>
              </a:spcBef>
            </a:pPr>
            <a:r>
              <a:rPr lang="en-US" b="true" sz="26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improve AtliQ Hardware's operations.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97878" y="9822173"/>
            <a:ext cx="2715885" cy="4648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9"/>
              </a:lnSpc>
              <a:spcBef>
                <a:spcPct val="0"/>
              </a:spcBef>
            </a:pPr>
            <a:r>
              <a:rPr lang="en-US" b="true" sz="269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Swathi Shetty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0785" r="0" b="-3699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47398" y="403658"/>
            <a:ext cx="17370776" cy="9479683"/>
          </a:xfrm>
          <a:custGeom>
            <a:avLst/>
            <a:gdLst/>
            <a:ahLst/>
            <a:cxnLst/>
            <a:rect r="r" b="b" t="t" l="l"/>
            <a:pathLst>
              <a:path h="9479683" w="17370776">
                <a:moveTo>
                  <a:pt x="0" y="0"/>
                </a:moveTo>
                <a:lnTo>
                  <a:pt x="17370776" y="0"/>
                </a:lnTo>
                <a:lnTo>
                  <a:pt x="17370776" y="9479684"/>
                </a:lnTo>
                <a:lnTo>
                  <a:pt x="0" y="94796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7674" r="0" b="-4487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03608" y="1699006"/>
            <a:ext cx="8849901" cy="2904472"/>
          </a:xfrm>
          <a:custGeom>
            <a:avLst/>
            <a:gdLst/>
            <a:ahLst/>
            <a:cxnLst/>
            <a:rect r="r" b="b" t="t" l="l"/>
            <a:pathLst>
              <a:path h="2904472" w="8849901">
                <a:moveTo>
                  <a:pt x="0" y="0"/>
                </a:moveTo>
                <a:lnTo>
                  <a:pt x="8849901" y="0"/>
                </a:lnTo>
                <a:lnTo>
                  <a:pt x="8849901" y="2904472"/>
                </a:lnTo>
                <a:lnTo>
                  <a:pt x="0" y="29044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323" t="0" r="-4323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185736" y="2169815"/>
            <a:ext cx="6754194" cy="3343770"/>
          </a:xfrm>
          <a:custGeom>
            <a:avLst/>
            <a:gdLst/>
            <a:ahLst/>
            <a:cxnLst/>
            <a:rect r="r" b="b" t="t" l="l"/>
            <a:pathLst>
              <a:path h="3343770" w="6754194">
                <a:moveTo>
                  <a:pt x="0" y="0"/>
                </a:moveTo>
                <a:lnTo>
                  <a:pt x="6754194" y="0"/>
                </a:lnTo>
                <a:lnTo>
                  <a:pt x="6754194" y="3343770"/>
                </a:lnTo>
                <a:lnTo>
                  <a:pt x="0" y="334377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21736" y="5513585"/>
            <a:ext cx="7035277" cy="777164"/>
          </a:xfrm>
          <a:custGeom>
            <a:avLst/>
            <a:gdLst/>
            <a:ahLst/>
            <a:cxnLst/>
            <a:rect r="r" b="b" t="t" l="l"/>
            <a:pathLst>
              <a:path h="777164" w="7035277">
                <a:moveTo>
                  <a:pt x="0" y="0"/>
                </a:moveTo>
                <a:lnTo>
                  <a:pt x="7035278" y="0"/>
                </a:lnTo>
                <a:lnTo>
                  <a:pt x="7035278" y="777164"/>
                </a:lnTo>
                <a:lnTo>
                  <a:pt x="0" y="77716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-2205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370069" y="6561617"/>
            <a:ext cx="6366879" cy="2478383"/>
          </a:xfrm>
          <a:custGeom>
            <a:avLst/>
            <a:gdLst/>
            <a:ahLst/>
            <a:cxnLst/>
            <a:rect r="r" b="b" t="t" l="l"/>
            <a:pathLst>
              <a:path h="2478383" w="6366879">
                <a:moveTo>
                  <a:pt x="0" y="0"/>
                </a:moveTo>
                <a:lnTo>
                  <a:pt x="6366880" y="0"/>
                </a:lnTo>
                <a:lnTo>
                  <a:pt x="6366880" y="2478383"/>
                </a:lnTo>
                <a:lnTo>
                  <a:pt x="0" y="247838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544642" y="769502"/>
            <a:ext cx="9167834" cy="14696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2"/>
              </a:lnSpc>
            </a:pPr>
            <a:r>
              <a:rPr lang="en-US" sz="2801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5. get_top_n_products_by_net_sales</a:t>
            </a:r>
          </a:p>
          <a:p>
            <a:pPr algn="ctr">
              <a:lnSpc>
                <a:spcPts val="3922"/>
              </a:lnSpc>
            </a:pPr>
          </a:p>
          <a:p>
            <a:pPr algn="ctr">
              <a:lnSpc>
                <a:spcPts val="3922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0785" r="0" b="-3699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47398" y="403658"/>
            <a:ext cx="17370776" cy="9479683"/>
          </a:xfrm>
          <a:custGeom>
            <a:avLst/>
            <a:gdLst/>
            <a:ahLst/>
            <a:cxnLst/>
            <a:rect r="r" b="b" t="t" l="l"/>
            <a:pathLst>
              <a:path h="9479683" w="17370776">
                <a:moveTo>
                  <a:pt x="0" y="0"/>
                </a:moveTo>
                <a:lnTo>
                  <a:pt x="17370776" y="0"/>
                </a:lnTo>
                <a:lnTo>
                  <a:pt x="17370776" y="9479684"/>
                </a:lnTo>
                <a:lnTo>
                  <a:pt x="0" y="94796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7674" r="0" b="-4487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1822726"/>
            <a:ext cx="9820969" cy="3837579"/>
          </a:xfrm>
          <a:custGeom>
            <a:avLst/>
            <a:gdLst/>
            <a:ahLst/>
            <a:cxnLst/>
            <a:rect r="r" b="b" t="t" l="l"/>
            <a:pathLst>
              <a:path h="3837579" w="9820969">
                <a:moveTo>
                  <a:pt x="0" y="0"/>
                </a:moveTo>
                <a:lnTo>
                  <a:pt x="9820969" y="0"/>
                </a:lnTo>
                <a:lnTo>
                  <a:pt x="9820969" y="3837579"/>
                </a:lnTo>
                <a:lnTo>
                  <a:pt x="0" y="383757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69340" y="5876689"/>
            <a:ext cx="6391932" cy="2515535"/>
          </a:xfrm>
          <a:custGeom>
            <a:avLst/>
            <a:gdLst/>
            <a:ahLst/>
            <a:cxnLst/>
            <a:rect r="r" b="b" t="t" l="l"/>
            <a:pathLst>
              <a:path h="2515535" w="6391932">
                <a:moveTo>
                  <a:pt x="0" y="0"/>
                </a:moveTo>
                <a:lnTo>
                  <a:pt x="6391932" y="0"/>
                </a:lnTo>
                <a:lnTo>
                  <a:pt x="6391932" y="2515535"/>
                </a:lnTo>
                <a:lnTo>
                  <a:pt x="0" y="251553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28700" y="8608608"/>
            <a:ext cx="6073212" cy="649692"/>
          </a:xfrm>
          <a:custGeom>
            <a:avLst/>
            <a:gdLst/>
            <a:ahLst/>
            <a:cxnLst/>
            <a:rect r="r" b="b" t="t" l="l"/>
            <a:pathLst>
              <a:path h="649692" w="6073212">
                <a:moveTo>
                  <a:pt x="0" y="0"/>
                </a:moveTo>
                <a:lnTo>
                  <a:pt x="6073212" y="0"/>
                </a:lnTo>
                <a:lnTo>
                  <a:pt x="6073212" y="649692"/>
                </a:lnTo>
                <a:lnTo>
                  <a:pt x="0" y="64969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903111" y="5468346"/>
            <a:ext cx="8356189" cy="4246588"/>
          </a:xfrm>
          <a:custGeom>
            <a:avLst/>
            <a:gdLst/>
            <a:ahLst/>
            <a:cxnLst/>
            <a:rect r="r" b="b" t="t" l="l"/>
            <a:pathLst>
              <a:path h="4246588" w="8356189">
                <a:moveTo>
                  <a:pt x="0" y="0"/>
                </a:moveTo>
                <a:lnTo>
                  <a:pt x="8356189" y="0"/>
                </a:lnTo>
                <a:lnTo>
                  <a:pt x="8356189" y="4246588"/>
                </a:lnTo>
                <a:lnTo>
                  <a:pt x="0" y="424658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544642" y="769502"/>
            <a:ext cx="9167834" cy="480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2"/>
              </a:lnSpc>
              <a:spcBef>
                <a:spcPct val="0"/>
              </a:spcBef>
            </a:pPr>
            <a:r>
              <a:rPr lang="en-US" b="true" sz="280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6.  get_forecast_accuracy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0785" r="0" b="-3699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47398" y="403658"/>
            <a:ext cx="17370776" cy="9479683"/>
          </a:xfrm>
          <a:custGeom>
            <a:avLst/>
            <a:gdLst/>
            <a:ahLst/>
            <a:cxnLst/>
            <a:rect r="r" b="b" t="t" l="l"/>
            <a:pathLst>
              <a:path h="9479683" w="17370776">
                <a:moveTo>
                  <a:pt x="0" y="0"/>
                </a:moveTo>
                <a:lnTo>
                  <a:pt x="17370776" y="0"/>
                </a:lnTo>
                <a:lnTo>
                  <a:pt x="17370776" y="9479684"/>
                </a:lnTo>
                <a:lnTo>
                  <a:pt x="0" y="94796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7674" r="0" b="-4487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930821" y="962025"/>
            <a:ext cx="2351314" cy="5968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2"/>
              </a:lnSpc>
              <a:spcBef>
                <a:spcPct val="0"/>
              </a:spcBef>
            </a:pPr>
            <a:r>
              <a:rPr lang="en-US" b="true" sz="350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Views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1861899"/>
            <a:ext cx="13467522" cy="16534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2"/>
              </a:lnSpc>
              <a:spcBef>
                <a:spcPct val="0"/>
              </a:spcBef>
            </a:pPr>
            <a:r>
              <a:rPr lang="en-US" b="true" sz="240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SQL views are virtual tables created from a SQL query that allow you to simplify complex queries, improve security by limiting access to specific data, and enhance data management efficiency. They do not store data themselves but provide a dynamic representation of the underlying data.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67020" y="4662217"/>
            <a:ext cx="5035638" cy="9777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7"/>
              </a:lnSpc>
            </a:pPr>
            <a:r>
              <a:rPr lang="en-US" sz="2805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Views created in this project:</a:t>
            </a:r>
          </a:p>
          <a:p>
            <a:pPr algn="ctr">
              <a:lnSpc>
                <a:spcPts val="3927"/>
              </a:lnSpc>
              <a:spcBef>
                <a:spcPct val="0"/>
              </a:spcBef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467890" y="5372962"/>
            <a:ext cx="2516949" cy="4812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2"/>
              </a:lnSpc>
              <a:spcBef>
                <a:spcPct val="0"/>
              </a:spcBef>
            </a:pPr>
            <a:r>
              <a:rPr lang="en-US" b="true" sz="280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1.Gross sales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67890" y="6092371"/>
            <a:ext cx="2234565" cy="4812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2"/>
              </a:lnSpc>
              <a:spcBef>
                <a:spcPct val="0"/>
              </a:spcBef>
            </a:pPr>
            <a:r>
              <a:rPr lang="en-US" b="true" sz="280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2.Net sales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67020" y="6814025"/>
            <a:ext cx="5216304" cy="4812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2"/>
              </a:lnSpc>
              <a:spcBef>
                <a:spcPct val="0"/>
              </a:spcBef>
            </a:pPr>
            <a:r>
              <a:rPr lang="en-US" b="true" sz="280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3. Sales Pre invoice discount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67890" y="7533433"/>
            <a:ext cx="5462932" cy="4812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2"/>
              </a:lnSpc>
              <a:spcBef>
                <a:spcPct val="0"/>
              </a:spcBef>
            </a:pPr>
            <a:r>
              <a:rPr lang="en-US" b="true" sz="280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3. Sales Post invoice discount 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0785" r="0" b="-3699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47398" y="403658"/>
            <a:ext cx="17370776" cy="9479683"/>
          </a:xfrm>
          <a:custGeom>
            <a:avLst/>
            <a:gdLst/>
            <a:ahLst/>
            <a:cxnLst/>
            <a:rect r="r" b="b" t="t" l="l"/>
            <a:pathLst>
              <a:path h="9479683" w="17370776">
                <a:moveTo>
                  <a:pt x="0" y="0"/>
                </a:moveTo>
                <a:lnTo>
                  <a:pt x="17370776" y="0"/>
                </a:lnTo>
                <a:lnTo>
                  <a:pt x="17370776" y="9479684"/>
                </a:lnTo>
                <a:lnTo>
                  <a:pt x="0" y="94796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7674" r="0" b="-4487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47398" y="3169965"/>
            <a:ext cx="5898567" cy="4847184"/>
          </a:xfrm>
          <a:custGeom>
            <a:avLst/>
            <a:gdLst/>
            <a:ahLst/>
            <a:cxnLst/>
            <a:rect r="r" b="b" t="t" l="l"/>
            <a:pathLst>
              <a:path h="4847184" w="5898567">
                <a:moveTo>
                  <a:pt x="0" y="0"/>
                </a:moveTo>
                <a:lnTo>
                  <a:pt x="5898567" y="0"/>
                </a:lnTo>
                <a:lnTo>
                  <a:pt x="5898567" y="4847184"/>
                </a:lnTo>
                <a:lnTo>
                  <a:pt x="0" y="484718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492877" y="5425802"/>
            <a:ext cx="10273617" cy="3128983"/>
          </a:xfrm>
          <a:custGeom>
            <a:avLst/>
            <a:gdLst/>
            <a:ahLst/>
            <a:cxnLst/>
            <a:rect r="r" b="b" t="t" l="l"/>
            <a:pathLst>
              <a:path h="3128983" w="10273617">
                <a:moveTo>
                  <a:pt x="0" y="0"/>
                </a:moveTo>
                <a:lnTo>
                  <a:pt x="10273617" y="0"/>
                </a:lnTo>
                <a:lnTo>
                  <a:pt x="10273617" y="3128983"/>
                </a:lnTo>
                <a:lnTo>
                  <a:pt x="0" y="312898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930821" y="962025"/>
            <a:ext cx="2351314" cy="5968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2"/>
              </a:lnSpc>
              <a:spcBef>
                <a:spcPct val="0"/>
              </a:spcBef>
            </a:pPr>
            <a:r>
              <a:rPr lang="en-US" b="true" sz="350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Views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2043354"/>
            <a:ext cx="3411471" cy="4812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2"/>
              </a:lnSpc>
              <a:spcBef>
                <a:spcPct val="0"/>
              </a:spcBef>
            </a:pPr>
            <a:r>
              <a:rPr lang="en-US" b="true" sz="280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1.Gross sales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0785" r="0" b="-3699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47398" y="403658"/>
            <a:ext cx="17370776" cy="9479683"/>
          </a:xfrm>
          <a:custGeom>
            <a:avLst/>
            <a:gdLst/>
            <a:ahLst/>
            <a:cxnLst/>
            <a:rect r="r" b="b" t="t" l="l"/>
            <a:pathLst>
              <a:path h="9479683" w="17370776">
                <a:moveTo>
                  <a:pt x="0" y="0"/>
                </a:moveTo>
                <a:lnTo>
                  <a:pt x="17370776" y="0"/>
                </a:lnTo>
                <a:lnTo>
                  <a:pt x="17370776" y="9479684"/>
                </a:lnTo>
                <a:lnTo>
                  <a:pt x="0" y="94796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7674" r="0" b="-4487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785154" y="2312570"/>
            <a:ext cx="6993962" cy="3005832"/>
          </a:xfrm>
          <a:custGeom>
            <a:avLst/>
            <a:gdLst/>
            <a:ahLst/>
            <a:cxnLst/>
            <a:rect r="r" b="b" t="t" l="l"/>
            <a:pathLst>
              <a:path h="3005832" w="6993962">
                <a:moveTo>
                  <a:pt x="0" y="0"/>
                </a:moveTo>
                <a:lnTo>
                  <a:pt x="6993962" y="0"/>
                </a:lnTo>
                <a:lnTo>
                  <a:pt x="6993962" y="3005833"/>
                </a:lnTo>
                <a:lnTo>
                  <a:pt x="0" y="300583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44963" y="5768217"/>
            <a:ext cx="14336866" cy="4115124"/>
          </a:xfrm>
          <a:custGeom>
            <a:avLst/>
            <a:gdLst/>
            <a:ahLst/>
            <a:cxnLst/>
            <a:rect r="r" b="b" t="t" l="l"/>
            <a:pathLst>
              <a:path h="4115124" w="14336866">
                <a:moveTo>
                  <a:pt x="0" y="0"/>
                </a:moveTo>
                <a:lnTo>
                  <a:pt x="14336867" y="0"/>
                </a:lnTo>
                <a:lnTo>
                  <a:pt x="14336867" y="4115125"/>
                </a:lnTo>
                <a:lnTo>
                  <a:pt x="0" y="411512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930821" y="962025"/>
            <a:ext cx="2351314" cy="5968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2"/>
              </a:lnSpc>
              <a:spcBef>
                <a:spcPct val="0"/>
              </a:spcBef>
            </a:pPr>
            <a:r>
              <a:rPr lang="en-US" b="true" sz="350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Views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2043354"/>
            <a:ext cx="3411471" cy="4812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2"/>
              </a:lnSpc>
              <a:spcBef>
                <a:spcPct val="0"/>
              </a:spcBef>
            </a:pPr>
            <a:r>
              <a:rPr lang="en-US" b="true" sz="280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2. Net sales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0785" r="0" b="-3699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47398" y="403658"/>
            <a:ext cx="17370776" cy="9479683"/>
          </a:xfrm>
          <a:custGeom>
            <a:avLst/>
            <a:gdLst/>
            <a:ahLst/>
            <a:cxnLst/>
            <a:rect r="r" b="b" t="t" l="l"/>
            <a:pathLst>
              <a:path h="9479683" w="17370776">
                <a:moveTo>
                  <a:pt x="0" y="0"/>
                </a:moveTo>
                <a:lnTo>
                  <a:pt x="17370776" y="0"/>
                </a:lnTo>
                <a:lnTo>
                  <a:pt x="17370776" y="9479684"/>
                </a:lnTo>
                <a:lnTo>
                  <a:pt x="0" y="94796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7674" r="0" b="-4487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47218" y="6251952"/>
            <a:ext cx="11513542" cy="3209400"/>
          </a:xfrm>
          <a:custGeom>
            <a:avLst/>
            <a:gdLst/>
            <a:ahLst/>
            <a:cxnLst/>
            <a:rect r="r" b="b" t="t" l="l"/>
            <a:pathLst>
              <a:path h="3209400" w="11513542">
                <a:moveTo>
                  <a:pt x="0" y="0"/>
                </a:moveTo>
                <a:lnTo>
                  <a:pt x="11513542" y="0"/>
                </a:lnTo>
                <a:lnTo>
                  <a:pt x="11513542" y="3209400"/>
                </a:lnTo>
                <a:lnTo>
                  <a:pt x="0" y="32094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357871" y="1849125"/>
            <a:ext cx="5889376" cy="4112581"/>
          </a:xfrm>
          <a:custGeom>
            <a:avLst/>
            <a:gdLst/>
            <a:ahLst/>
            <a:cxnLst/>
            <a:rect r="r" b="b" t="t" l="l"/>
            <a:pathLst>
              <a:path h="4112581" w="5889376">
                <a:moveTo>
                  <a:pt x="0" y="0"/>
                </a:moveTo>
                <a:lnTo>
                  <a:pt x="5889375" y="0"/>
                </a:lnTo>
                <a:lnTo>
                  <a:pt x="5889375" y="4112581"/>
                </a:lnTo>
                <a:lnTo>
                  <a:pt x="0" y="411258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930821" y="962025"/>
            <a:ext cx="2351314" cy="5968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2"/>
              </a:lnSpc>
              <a:spcBef>
                <a:spcPct val="0"/>
              </a:spcBef>
            </a:pPr>
            <a:r>
              <a:rPr lang="en-US" b="true" sz="350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Views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57200" y="1844571"/>
            <a:ext cx="5647775" cy="4812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2"/>
              </a:lnSpc>
              <a:spcBef>
                <a:spcPct val="0"/>
              </a:spcBef>
            </a:pPr>
            <a:r>
              <a:rPr lang="en-US" b="true" sz="280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3. sales pre invoice discount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0785" r="0" b="-3699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47398" y="403658"/>
            <a:ext cx="17370776" cy="9479683"/>
          </a:xfrm>
          <a:custGeom>
            <a:avLst/>
            <a:gdLst/>
            <a:ahLst/>
            <a:cxnLst/>
            <a:rect r="r" b="b" t="t" l="l"/>
            <a:pathLst>
              <a:path h="9479683" w="17370776">
                <a:moveTo>
                  <a:pt x="0" y="0"/>
                </a:moveTo>
                <a:lnTo>
                  <a:pt x="17370776" y="0"/>
                </a:lnTo>
                <a:lnTo>
                  <a:pt x="17370776" y="9479684"/>
                </a:lnTo>
                <a:lnTo>
                  <a:pt x="0" y="94796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7674" r="0" b="-4487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29614" y="2668755"/>
            <a:ext cx="6576864" cy="3740591"/>
          </a:xfrm>
          <a:custGeom>
            <a:avLst/>
            <a:gdLst/>
            <a:ahLst/>
            <a:cxnLst/>
            <a:rect r="r" b="b" t="t" l="l"/>
            <a:pathLst>
              <a:path h="3740591" w="6576864">
                <a:moveTo>
                  <a:pt x="0" y="0"/>
                </a:moveTo>
                <a:lnTo>
                  <a:pt x="6576864" y="0"/>
                </a:lnTo>
                <a:lnTo>
                  <a:pt x="6576864" y="3740591"/>
                </a:lnTo>
                <a:lnTo>
                  <a:pt x="0" y="374059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495399" y="5922013"/>
            <a:ext cx="11079166" cy="3494770"/>
          </a:xfrm>
          <a:custGeom>
            <a:avLst/>
            <a:gdLst/>
            <a:ahLst/>
            <a:cxnLst/>
            <a:rect r="r" b="b" t="t" l="l"/>
            <a:pathLst>
              <a:path h="3494770" w="11079166">
                <a:moveTo>
                  <a:pt x="0" y="0"/>
                </a:moveTo>
                <a:lnTo>
                  <a:pt x="11079166" y="0"/>
                </a:lnTo>
                <a:lnTo>
                  <a:pt x="11079166" y="3494770"/>
                </a:lnTo>
                <a:lnTo>
                  <a:pt x="0" y="349477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930821" y="962025"/>
            <a:ext cx="2351314" cy="5968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2"/>
              </a:lnSpc>
              <a:spcBef>
                <a:spcPct val="0"/>
              </a:spcBef>
            </a:pPr>
            <a:r>
              <a:rPr lang="en-US" b="true" sz="350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Views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57200" y="1844571"/>
            <a:ext cx="5647775" cy="4812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2"/>
              </a:lnSpc>
              <a:spcBef>
                <a:spcPct val="0"/>
              </a:spcBef>
            </a:pPr>
            <a:r>
              <a:rPr lang="en-US" b="true" sz="280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4. sales post invoice discount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0785" r="0" b="-3699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47398" y="403658"/>
            <a:ext cx="17370776" cy="9479683"/>
          </a:xfrm>
          <a:custGeom>
            <a:avLst/>
            <a:gdLst/>
            <a:ahLst/>
            <a:cxnLst/>
            <a:rect r="r" b="b" t="t" l="l"/>
            <a:pathLst>
              <a:path h="9479683" w="17370776">
                <a:moveTo>
                  <a:pt x="0" y="0"/>
                </a:moveTo>
                <a:lnTo>
                  <a:pt x="17370776" y="0"/>
                </a:lnTo>
                <a:lnTo>
                  <a:pt x="17370776" y="9479684"/>
                </a:lnTo>
                <a:lnTo>
                  <a:pt x="0" y="94796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7674" r="0" b="-4487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52855" y="2713510"/>
            <a:ext cx="10343107" cy="5031361"/>
          </a:xfrm>
          <a:custGeom>
            <a:avLst/>
            <a:gdLst/>
            <a:ahLst/>
            <a:cxnLst/>
            <a:rect r="r" b="b" t="t" l="l"/>
            <a:pathLst>
              <a:path h="5031361" w="10343107">
                <a:moveTo>
                  <a:pt x="0" y="0"/>
                </a:moveTo>
                <a:lnTo>
                  <a:pt x="10343107" y="0"/>
                </a:lnTo>
                <a:lnTo>
                  <a:pt x="10343107" y="5031361"/>
                </a:lnTo>
                <a:lnTo>
                  <a:pt x="0" y="503136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168257" y="4841016"/>
            <a:ext cx="7257665" cy="4795814"/>
          </a:xfrm>
          <a:custGeom>
            <a:avLst/>
            <a:gdLst/>
            <a:ahLst/>
            <a:cxnLst/>
            <a:rect r="r" b="b" t="t" l="l"/>
            <a:pathLst>
              <a:path h="4795814" w="7257665">
                <a:moveTo>
                  <a:pt x="0" y="0"/>
                </a:moveTo>
                <a:lnTo>
                  <a:pt x="7257665" y="0"/>
                </a:lnTo>
                <a:lnTo>
                  <a:pt x="7257665" y="4795814"/>
                </a:lnTo>
                <a:lnTo>
                  <a:pt x="0" y="479581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52855" y="703149"/>
            <a:ext cx="16174355" cy="30684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95"/>
              </a:lnSpc>
            </a:pPr>
            <a:r>
              <a:rPr lang="en-US" sz="2711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Problem statement 1</a:t>
            </a:r>
          </a:p>
          <a:p>
            <a:pPr algn="l">
              <a:lnSpc>
                <a:spcPts val="2178"/>
              </a:lnSpc>
            </a:pPr>
            <a:r>
              <a:rPr lang="en-US" sz="1556" spc="-4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Generate a yearly report for Croma India where there are two columns</a:t>
            </a:r>
          </a:p>
          <a:p>
            <a:pPr algn="l">
              <a:lnSpc>
                <a:spcPts val="2178"/>
              </a:lnSpc>
            </a:pPr>
          </a:p>
          <a:p>
            <a:pPr algn="l">
              <a:lnSpc>
                <a:spcPts val="2178"/>
              </a:lnSpc>
            </a:pPr>
            <a:r>
              <a:rPr lang="en-US" sz="1556" spc="-4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1. Fiscal Year</a:t>
            </a:r>
          </a:p>
          <a:p>
            <a:pPr algn="l">
              <a:lnSpc>
                <a:spcPts val="2178"/>
              </a:lnSpc>
            </a:pPr>
            <a:r>
              <a:rPr lang="en-US" sz="1556" spc="-4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2. Total Gross Sales amount In that year from Croma</a:t>
            </a:r>
          </a:p>
          <a:p>
            <a:pPr algn="l">
              <a:lnSpc>
                <a:spcPts val="2178"/>
              </a:lnSpc>
            </a:pPr>
          </a:p>
          <a:p>
            <a:pPr algn="l">
              <a:lnSpc>
                <a:spcPts val="2178"/>
              </a:lnSpc>
            </a:pPr>
          </a:p>
          <a:p>
            <a:pPr algn="ctr">
              <a:lnSpc>
                <a:spcPts val="3795"/>
              </a:lnSpc>
            </a:pPr>
          </a:p>
          <a:p>
            <a:pPr algn="ctr">
              <a:lnSpc>
                <a:spcPts val="3795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0785" r="0" b="-3699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47398" y="403658"/>
            <a:ext cx="17370776" cy="9479683"/>
          </a:xfrm>
          <a:custGeom>
            <a:avLst/>
            <a:gdLst/>
            <a:ahLst/>
            <a:cxnLst/>
            <a:rect r="r" b="b" t="t" l="l"/>
            <a:pathLst>
              <a:path h="9479683" w="17370776">
                <a:moveTo>
                  <a:pt x="0" y="0"/>
                </a:moveTo>
                <a:lnTo>
                  <a:pt x="17370776" y="0"/>
                </a:lnTo>
                <a:lnTo>
                  <a:pt x="17370776" y="9479684"/>
                </a:lnTo>
                <a:lnTo>
                  <a:pt x="0" y="94796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7674" r="0" b="-4487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019987" y="3067843"/>
            <a:ext cx="2990243" cy="2284004"/>
          </a:xfrm>
          <a:custGeom>
            <a:avLst/>
            <a:gdLst/>
            <a:ahLst/>
            <a:cxnLst/>
            <a:rect r="r" b="b" t="t" l="l"/>
            <a:pathLst>
              <a:path h="2284004" w="2990243">
                <a:moveTo>
                  <a:pt x="0" y="0"/>
                </a:moveTo>
                <a:lnTo>
                  <a:pt x="2990243" y="0"/>
                </a:lnTo>
                <a:lnTo>
                  <a:pt x="2990243" y="2284004"/>
                </a:lnTo>
                <a:lnTo>
                  <a:pt x="0" y="228400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44642" y="2913784"/>
            <a:ext cx="4843940" cy="2438063"/>
          </a:xfrm>
          <a:custGeom>
            <a:avLst/>
            <a:gdLst/>
            <a:ahLst/>
            <a:cxnLst/>
            <a:rect r="r" b="b" t="t" l="l"/>
            <a:pathLst>
              <a:path h="2438063" w="4843940">
                <a:moveTo>
                  <a:pt x="0" y="0"/>
                </a:moveTo>
                <a:lnTo>
                  <a:pt x="4843940" y="0"/>
                </a:lnTo>
                <a:lnTo>
                  <a:pt x="4843940" y="2438063"/>
                </a:lnTo>
                <a:lnTo>
                  <a:pt x="0" y="243806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797914" y="3558176"/>
            <a:ext cx="6812740" cy="1149280"/>
          </a:xfrm>
          <a:custGeom>
            <a:avLst/>
            <a:gdLst/>
            <a:ahLst/>
            <a:cxnLst/>
            <a:rect r="r" b="b" t="t" l="l"/>
            <a:pathLst>
              <a:path h="1149280" w="6812740">
                <a:moveTo>
                  <a:pt x="0" y="0"/>
                </a:moveTo>
                <a:lnTo>
                  <a:pt x="6812740" y="0"/>
                </a:lnTo>
                <a:lnTo>
                  <a:pt x="6812740" y="1149280"/>
                </a:lnTo>
                <a:lnTo>
                  <a:pt x="0" y="114928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44642" y="6497749"/>
            <a:ext cx="5001190" cy="2492315"/>
          </a:xfrm>
          <a:custGeom>
            <a:avLst/>
            <a:gdLst/>
            <a:ahLst/>
            <a:cxnLst/>
            <a:rect r="r" b="b" t="t" l="l"/>
            <a:pathLst>
              <a:path h="2492315" w="5001190">
                <a:moveTo>
                  <a:pt x="0" y="0"/>
                </a:moveTo>
                <a:lnTo>
                  <a:pt x="5001189" y="0"/>
                </a:lnTo>
                <a:lnTo>
                  <a:pt x="5001189" y="2492315"/>
                </a:lnTo>
                <a:lnTo>
                  <a:pt x="0" y="249231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5994639" y="7266726"/>
            <a:ext cx="5876293" cy="954362"/>
          </a:xfrm>
          <a:custGeom>
            <a:avLst/>
            <a:gdLst/>
            <a:ahLst/>
            <a:cxnLst/>
            <a:rect r="r" b="b" t="t" l="l"/>
            <a:pathLst>
              <a:path h="954362" w="5876293">
                <a:moveTo>
                  <a:pt x="0" y="0"/>
                </a:moveTo>
                <a:lnTo>
                  <a:pt x="5876294" y="0"/>
                </a:lnTo>
                <a:lnTo>
                  <a:pt x="5876294" y="954361"/>
                </a:lnTo>
                <a:lnTo>
                  <a:pt x="0" y="95436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610654" y="6497749"/>
            <a:ext cx="3412674" cy="2109653"/>
          </a:xfrm>
          <a:custGeom>
            <a:avLst/>
            <a:gdLst/>
            <a:ahLst/>
            <a:cxnLst/>
            <a:rect r="r" b="b" t="t" l="l"/>
            <a:pathLst>
              <a:path h="2109653" w="3412674">
                <a:moveTo>
                  <a:pt x="0" y="0"/>
                </a:moveTo>
                <a:lnTo>
                  <a:pt x="3412674" y="0"/>
                </a:lnTo>
                <a:lnTo>
                  <a:pt x="3412674" y="2109653"/>
                </a:lnTo>
                <a:lnTo>
                  <a:pt x="0" y="210965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544642" y="769502"/>
            <a:ext cx="12865996" cy="24586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2"/>
              </a:lnSpc>
            </a:pPr>
            <a:r>
              <a:rPr lang="en-US" sz="2801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Problem Statement 2 :</a:t>
            </a:r>
          </a:p>
          <a:p>
            <a:pPr algn="ctr">
              <a:lnSpc>
                <a:spcPts val="3922"/>
              </a:lnSpc>
            </a:pPr>
            <a:r>
              <a:rPr lang="en-US" sz="2801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Create a stored procedure that can determine the market badge based on the following logic if total sold quantity &gt; 5 million that market is considered Gold Else it is Silver</a:t>
            </a:r>
          </a:p>
          <a:p>
            <a:pPr algn="ctr">
              <a:lnSpc>
                <a:spcPts val="3922"/>
              </a:lnSpc>
              <a:spcBef>
                <a:spcPct val="0"/>
              </a:spcBef>
            </a:pPr>
          </a:p>
        </p:txBody>
      </p:sp>
      <p:sp>
        <p:nvSpPr>
          <p:cNvPr name="AutoShape 11" id="11"/>
          <p:cNvSpPr/>
          <p:nvPr/>
        </p:nvSpPr>
        <p:spPr>
          <a:xfrm>
            <a:off x="544642" y="5872715"/>
            <a:ext cx="16051724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0785" r="0" b="-3699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47398" y="403658"/>
            <a:ext cx="17370776" cy="9479683"/>
          </a:xfrm>
          <a:custGeom>
            <a:avLst/>
            <a:gdLst/>
            <a:ahLst/>
            <a:cxnLst/>
            <a:rect r="r" b="b" t="t" l="l"/>
            <a:pathLst>
              <a:path h="9479683" w="17370776">
                <a:moveTo>
                  <a:pt x="0" y="0"/>
                </a:moveTo>
                <a:lnTo>
                  <a:pt x="17370776" y="0"/>
                </a:lnTo>
                <a:lnTo>
                  <a:pt x="17370776" y="9479684"/>
                </a:lnTo>
                <a:lnTo>
                  <a:pt x="0" y="94796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7674" r="0" b="-4487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08620" y="3730215"/>
            <a:ext cx="5462045" cy="1975114"/>
          </a:xfrm>
          <a:custGeom>
            <a:avLst/>
            <a:gdLst/>
            <a:ahLst/>
            <a:cxnLst/>
            <a:rect r="r" b="b" t="t" l="l"/>
            <a:pathLst>
              <a:path h="1975114" w="5462045">
                <a:moveTo>
                  <a:pt x="0" y="0"/>
                </a:moveTo>
                <a:lnTo>
                  <a:pt x="5462045" y="0"/>
                </a:lnTo>
                <a:lnTo>
                  <a:pt x="5462045" y="1975114"/>
                </a:lnTo>
                <a:lnTo>
                  <a:pt x="0" y="19751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5870665" y="4446370"/>
            <a:ext cx="942193" cy="842499"/>
            <a:chOff x="0" y="0"/>
            <a:chExt cx="556122" cy="49727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56122" cy="497278"/>
            </a:xfrm>
            <a:custGeom>
              <a:avLst/>
              <a:gdLst/>
              <a:ahLst/>
              <a:cxnLst/>
              <a:rect r="r" b="b" t="t" l="l"/>
              <a:pathLst>
                <a:path h="497278" w="556122">
                  <a:moveTo>
                    <a:pt x="556122" y="248639"/>
                  </a:moveTo>
                  <a:lnTo>
                    <a:pt x="149722" y="0"/>
                  </a:lnTo>
                  <a:lnTo>
                    <a:pt x="149722" y="203200"/>
                  </a:lnTo>
                  <a:lnTo>
                    <a:pt x="0" y="203200"/>
                  </a:lnTo>
                  <a:lnTo>
                    <a:pt x="0" y="294078"/>
                  </a:lnTo>
                  <a:lnTo>
                    <a:pt x="149722" y="294078"/>
                  </a:lnTo>
                  <a:lnTo>
                    <a:pt x="149722" y="497278"/>
                  </a:lnTo>
                  <a:lnTo>
                    <a:pt x="556122" y="248639"/>
                  </a:lnTo>
                  <a:close/>
                </a:path>
              </a:pathLst>
            </a:custGeom>
            <a:solidFill>
              <a:srgbClr val="4B4B81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165100"/>
              <a:ext cx="454522" cy="12897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247398" y="6810370"/>
            <a:ext cx="5711949" cy="2213539"/>
          </a:xfrm>
          <a:custGeom>
            <a:avLst/>
            <a:gdLst/>
            <a:ahLst/>
            <a:cxnLst/>
            <a:rect r="r" b="b" t="t" l="l"/>
            <a:pathLst>
              <a:path h="2213539" w="5711949">
                <a:moveTo>
                  <a:pt x="0" y="0"/>
                </a:moveTo>
                <a:lnTo>
                  <a:pt x="5711949" y="0"/>
                </a:lnTo>
                <a:lnTo>
                  <a:pt x="5711949" y="2213539"/>
                </a:lnTo>
                <a:lnTo>
                  <a:pt x="0" y="221353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6031887" y="7650802"/>
            <a:ext cx="1069378" cy="956227"/>
            <a:chOff x="0" y="0"/>
            <a:chExt cx="556122" cy="49727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556122" cy="497278"/>
            </a:xfrm>
            <a:custGeom>
              <a:avLst/>
              <a:gdLst/>
              <a:ahLst/>
              <a:cxnLst/>
              <a:rect r="r" b="b" t="t" l="l"/>
              <a:pathLst>
                <a:path h="497278" w="556122">
                  <a:moveTo>
                    <a:pt x="556122" y="248639"/>
                  </a:moveTo>
                  <a:lnTo>
                    <a:pt x="149722" y="0"/>
                  </a:lnTo>
                  <a:lnTo>
                    <a:pt x="149722" y="203200"/>
                  </a:lnTo>
                  <a:lnTo>
                    <a:pt x="0" y="203200"/>
                  </a:lnTo>
                  <a:lnTo>
                    <a:pt x="0" y="294078"/>
                  </a:lnTo>
                  <a:lnTo>
                    <a:pt x="149722" y="294078"/>
                  </a:lnTo>
                  <a:lnTo>
                    <a:pt x="149722" y="497278"/>
                  </a:lnTo>
                  <a:lnTo>
                    <a:pt x="556122" y="248639"/>
                  </a:lnTo>
                  <a:close/>
                </a:path>
              </a:pathLst>
            </a:custGeom>
            <a:solidFill>
              <a:srgbClr val="4B4B81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165100"/>
              <a:ext cx="454522" cy="12897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6812858" y="3730215"/>
            <a:ext cx="3443988" cy="1854455"/>
          </a:xfrm>
          <a:custGeom>
            <a:avLst/>
            <a:gdLst/>
            <a:ahLst/>
            <a:cxnLst/>
            <a:rect r="r" b="b" t="t" l="l"/>
            <a:pathLst>
              <a:path h="1854455" w="3443988">
                <a:moveTo>
                  <a:pt x="0" y="0"/>
                </a:moveTo>
                <a:lnTo>
                  <a:pt x="3443988" y="0"/>
                </a:lnTo>
                <a:lnTo>
                  <a:pt x="3443988" y="1854455"/>
                </a:lnTo>
                <a:lnTo>
                  <a:pt x="0" y="185445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1199821" y="3117207"/>
            <a:ext cx="5564431" cy="2026293"/>
          </a:xfrm>
          <a:custGeom>
            <a:avLst/>
            <a:gdLst/>
            <a:ahLst/>
            <a:cxnLst/>
            <a:rect r="r" b="b" t="t" l="l"/>
            <a:pathLst>
              <a:path h="2026293" w="5564431">
                <a:moveTo>
                  <a:pt x="0" y="0"/>
                </a:moveTo>
                <a:lnTo>
                  <a:pt x="5564431" y="0"/>
                </a:lnTo>
                <a:lnTo>
                  <a:pt x="5564431" y="2026293"/>
                </a:lnTo>
                <a:lnTo>
                  <a:pt x="0" y="202629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5400000">
            <a:off x="13067804" y="5332702"/>
            <a:ext cx="1280757" cy="842499"/>
            <a:chOff x="0" y="0"/>
            <a:chExt cx="755957" cy="497278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755957" cy="497278"/>
            </a:xfrm>
            <a:custGeom>
              <a:avLst/>
              <a:gdLst/>
              <a:ahLst/>
              <a:cxnLst/>
              <a:rect r="r" b="b" t="t" l="l"/>
              <a:pathLst>
                <a:path h="497278" w="755957">
                  <a:moveTo>
                    <a:pt x="755957" y="248639"/>
                  </a:moveTo>
                  <a:lnTo>
                    <a:pt x="349557" y="0"/>
                  </a:lnTo>
                  <a:lnTo>
                    <a:pt x="349557" y="203200"/>
                  </a:lnTo>
                  <a:lnTo>
                    <a:pt x="0" y="203200"/>
                  </a:lnTo>
                  <a:lnTo>
                    <a:pt x="0" y="294078"/>
                  </a:lnTo>
                  <a:lnTo>
                    <a:pt x="349557" y="294078"/>
                  </a:lnTo>
                  <a:lnTo>
                    <a:pt x="349557" y="497278"/>
                  </a:lnTo>
                  <a:lnTo>
                    <a:pt x="755957" y="248639"/>
                  </a:lnTo>
                  <a:close/>
                </a:path>
              </a:pathLst>
            </a:custGeom>
            <a:solidFill>
              <a:srgbClr val="4B4B81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165100"/>
              <a:ext cx="654357" cy="12897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12159029" y="6394331"/>
            <a:ext cx="3646016" cy="2212699"/>
          </a:xfrm>
          <a:custGeom>
            <a:avLst/>
            <a:gdLst/>
            <a:ahLst/>
            <a:cxnLst/>
            <a:rect r="r" b="b" t="t" l="l"/>
            <a:pathLst>
              <a:path h="2212699" w="3646016">
                <a:moveTo>
                  <a:pt x="0" y="0"/>
                </a:moveTo>
                <a:lnTo>
                  <a:pt x="3646015" y="0"/>
                </a:lnTo>
                <a:lnTo>
                  <a:pt x="3646015" y="2212698"/>
                </a:lnTo>
                <a:lnTo>
                  <a:pt x="0" y="221269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-19038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7168775" y="6810370"/>
            <a:ext cx="4284614" cy="2359643"/>
          </a:xfrm>
          <a:custGeom>
            <a:avLst/>
            <a:gdLst/>
            <a:ahLst/>
            <a:cxnLst/>
            <a:rect r="r" b="b" t="t" l="l"/>
            <a:pathLst>
              <a:path h="2359643" w="4284614">
                <a:moveTo>
                  <a:pt x="0" y="0"/>
                </a:moveTo>
                <a:lnTo>
                  <a:pt x="4284614" y="0"/>
                </a:lnTo>
                <a:lnTo>
                  <a:pt x="4284614" y="2359643"/>
                </a:lnTo>
                <a:lnTo>
                  <a:pt x="0" y="235964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544642" y="769502"/>
            <a:ext cx="9167834" cy="480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2"/>
              </a:lnSpc>
              <a:spcBef>
                <a:spcPct val="0"/>
              </a:spcBef>
            </a:pPr>
            <a:r>
              <a:rPr lang="en-US" b="true" sz="280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Problem Statement 3: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820136" y="1491840"/>
            <a:ext cx="6616844" cy="1433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14"/>
              </a:lnSpc>
              <a:spcBef>
                <a:spcPct val="0"/>
              </a:spcBef>
            </a:pPr>
            <a:r>
              <a:rPr lang="en-US" b="true" sz="208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calculate these important KPI’s</a:t>
            </a:r>
          </a:p>
          <a:p>
            <a:pPr algn="l">
              <a:lnSpc>
                <a:spcPts val="2914"/>
              </a:lnSpc>
              <a:spcBef>
                <a:spcPct val="0"/>
              </a:spcBef>
            </a:pPr>
            <a:r>
              <a:rPr lang="en-US" b="true" sz="208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Report on top 5 markets by net sales</a:t>
            </a:r>
          </a:p>
          <a:p>
            <a:pPr algn="l">
              <a:lnSpc>
                <a:spcPts val="2914"/>
              </a:lnSpc>
              <a:spcBef>
                <a:spcPct val="0"/>
              </a:spcBef>
            </a:pPr>
            <a:r>
              <a:rPr lang="en-US" b="true" sz="208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Report on top 5 products by net sales</a:t>
            </a:r>
          </a:p>
          <a:p>
            <a:pPr algn="l">
              <a:lnSpc>
                <a:spcPts val="2914"/>
              </a:lnSpc>
              <a:spcBef>
                <a:spcPct val="0"/>
              </a:spcBef>
            </a:pPr>
            <a:r>
              <a:rPr lang="en-US" b="true" sz="208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Report on top 5 customers by net sales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0785" r="0" b="-3699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51911" y="286477"/>
            <a:ext cx="17553080" cy="9661987"/>
          </a:xfrm>
          <a:custGeom>
            <a:avLst/>
            <a:gdLst/>
            <a:ahLst/>
            <a:cxnLst/>
            <a:rect r="r" b="b" t="t" l="l"/>
            <a:pathLst>
              <a:path h="9661987" w="17553080">
                <a:moveTo>
                  <a:pt x="0" y="0"/>
                </a:moveTo>
                <a:lnTo>
                  <a:pt x="17553080" y="0"/>
                </a:lnTo>
                <a:lnTo>
                  <a:pt x="17553080" y="9661987"/>
                </a:lnTo>
                <a:lnTo>
                  <a:pt x="0" y="966198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6140" r="0" b="-4973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13094" y="2011645"/>
            <a:ext cx="16425911" cy="47597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31"/>
              </a:lnSpc>
            </a:pPr>
          </a:p>
          <a:p>
            <a:pPr algn="l">
              <a:lnSpc>
                <a:spcPts val="4731"/>
              </a:lnSpc>
            </a:pPr>
            <a:r>
              <a:rPr lang="en-US" b="true" sz="2799" spc="134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• Atliq is a company that sells hardware gadgets to different customers like Croma, Best Buy, Amazon, Staples, Flipkart</a:t>
            </a:r>
          </a:p>
          <a:p>
            <a:pPr algn="l">
              <a:lnSpc>
                <a:spcPts val="4731"/>
              </a:lnSpc>
            </a:pPr>
            <a:r>
              <a:rPr lang="en-US" b="true" sz="2799" spc="134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• These customers/stores then sell the products to the end users </a:t>
            </a:r>
          </a:p>
          <a:p>
            <a:pPr algn="l">
              <a:lnSpc>
                <a:spcPts val="4731"/>
              </a:lnSpc>
            </a:pPr>
            <a:r>
              <a:rPr lang="en-US" b="true" sz="2799" spc="134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• Atliq has a manufacturing unit and supplies the hardware gadgets to customers across different countries </a:t>
            </a:r>
          </a:p>
          <a:p>
            <a:pPr algn="l">
              <a:lnSpc>
                <a:spcPts val="4731"/>
              </a:lnSpc>
            </a:pPr>
            <a:r>
              <a:rPr lang="en-US" b="true" sz="2799" spc="134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• Atliq uses two types of platforms to sell their products </a:t>
            </a:r>
          </a:p>
          <a:p>
            <a:pPr algn="l">
              <a:lnSpc>
                <a:spcPts val="4731"/>
              </a:lnSpc>
            </a:pPr>
            <a:r>
              <a:rPr lang="en-US" b="true" sz="2799" spc="134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• Atliq uses 3 main channels to sell their products: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9144000" y="6771351"/>
            <a:ext cx="8487372" cy="3066063"/>
          </a:xfrm>
          <a:custGeom>
            <a:avLst/>
            <a:gdLst/>
            <a:ahLst/>
            <a:cxnLst/>
            <a:rect r="r" b="b" t="t" l="l"/>
            <a:pathLst>
              <a:path h="3066063" w="8487372">
                <a:moveTo>
                  <a:pt x="0" y="0"/>
                </a:moveTo>
                <a:lnTo>
                  <a:pt x="8487372" y="0"/>
                </a:lnTo>
                <a:lnTo>
                  <a:pt x="8487372" y="3066064"/>
                </a:lnTo>
                <a:lnTo>
                  <a:pt x="0" y="306606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613094" y="942975"/>
            <a:ext cx="7608058" cy="8115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19"/>
              </a:lnSpc>
              <a:spcBef>
                <a:spcPct val="0"/>
              </a:spcBef>
            </a:pPr>
            <a:r>
              <a:rPr lang="en-US" b="true" sz="47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AtliQ Business Model: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13094" y="7104726"/>
            <a:ext cx="6113006" cy="19672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058" indent="-302029" lvl="1">
              <a:lnSpc>
                <a:spcPts val="3917"/>
              </a:lnSpc>
              <a:buAutoNum type="arabicPeriod" startAt="1"/>
            </a:pPr>
            <a:r>
              <a:rPr lang="en-US" b="true" sz="2797" spc="-8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Retailer</a:t>
            </a:r>
          </a:p>
          <a:p>
            <a:pPr algn="l" marL="604058" indent="-302029" lvl="1">
              <a:lnSpc>
                <a:spcPts val="3917"/>
              </a:lnSpc>
              <a:buAutoNum type="arabicPeriod" startAt="1"/>
            </a:pPr>
            <a:r>
              <a:rPr lang="en-US" b="true" sz="2797" spc="-8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Direct via their own stores</a:t>
            </a:r>
          </a:p>
          <a:p>
            <a:pPr algn="l" marL="604058" indent="-302029" lvl="1">
              <a:lnSpc>
                <a:spcPts val="3917"/>
              </a:lnSpc>
              <a:buAutoNum type="arabicPeriod" startAt="1"/>
            </a:pPr>
            <a:r>
              <a:rPr lang="en-US" b="true" sz="2797" spc="-8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Distributors</a:t>
            </a:r>
          </a:p>
          <a:p>
            <a:pPr algn="l">
              <a:lnSpc>
                <a:spcPts val="3917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0785" r="0" b="-3699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47398" y="403658"/>
            <a:ext cx="17370776" cy="9479683"/>
          </a:xfrm>
          <a:custGeom>
            <a:avLst/>
            <a:gdLst/>
            <a:ahLst/>
            <a:cxnLst/>
            <a:rect r="r" b="b" t="t" l="l"/>
            <a:pathLst>
              <a:path h="9479683" w="17370776">
                <a:moveTo>
                  <a:pt x="0" y="0"/>
                </a:moveTo>
                <a:lnTo>
                  <a:pt x="17370776" y="0"/>
                </a:lnTo>
                <a:lnTo>
                  <a:pt x="17370776" y="9479684"/>
                </a:lnTo>
                <a:lnTo>
                  <a:pt x="0" y="94796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7674" r="0" b="-4487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47340" y="3012029"/>
            <a:ext cx="11261366" cy="2547660"/>
          </a:xfrm>
          <a:custGeom>
            <a:avLst/>
            <a:gdLst/>
            <a:ahLst/>
            <a:cxnLst/>
            <a:rect r="r" b="b" t="t" l="l"/>
            <a:pathLst>
              <a:path h="2547660" w="11261366">
                <a:moveTo>
                  <a:pt x="0" y="0"/>
                </a:moveTo>
                <a:lnTo>
                  <a:pt x="11261366" y="0"/>
                </a:lnTo>
                <a:lnTo>
                  <a:pt x="11261366" y="2547660"/>
                </a:lnTo>
                <a:lnTo>
                  <a:pt x="0" y="254766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335" r="0" b="-335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802328" y="5789221"/>
            <a:ext cx="5738429" cy="3859838"/>
          </a:xfrm>
          <a:custGeom>
            <a:avLst/>
            <a:gdLst/>
            <a:ahLst/>
            <a:cxnLst/>
            <a:rect r="r" b="b" t="t" l="l"/>
            <a:pathLst>
              <a:path h="3859838" w="5738429">
                <a:moveTo>
                  <a:pt x="0" y="0"/>
                </a:moveTo>
                <a:lnTo>
                  <a:pt x="5738429" y="0"/>
                </a:lnTo>
                <a:lnTo>
                  <a:pt x="5738429" y="3859838"/>
                </a:lnTo>
                <a:lnTo>
                  <a:pt x="0" y="385983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101816" y="2489604"/>
            <a:ext cx="5157484" cy="4777014"/>
          </a:xfrm>
          <a:custGeom>
            <a:avLst/>
            <a:gdLst/>
            <a:ahLst/>
            <a:cxnLst/>
            <a:rect r="r" b="b" t="t" l="l"/>
            <a:pathLst>
              <a:path h="4777014" w="5157484">
                <a:moveTo>
                  <a:pt x="0" y="0"/>
                </a:moveTo>
                <a:lnTo>
                  <a:pt x="5157484" y="0"/>
                </a:lnTo>
                <a:lnTo>
                  <a:pt x="5157484" y="4777014"/>
                </a:lnTo>
                <a:lnTo>
                  <a:pt x="0" y="477701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716179" y="762509"/>
            <a:ext cx="11577164" cy="22495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4"/>
              </a:lnSpc>
            </a:pPr>
            <a:r>
              <a:rPr lang="en-US" sz="2396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Problem Statement 4:</a:t>
            </a:r>
          </a:p>
          <a:p>
            <a:pPr algn="ctr">
              <a:lnSpc>
                <a:spcPts val="3354"/>
              </a:lnSpc>
            </a:pPr>
          </a:p>
          <a:p>
            <a:pPr algn="ctr">
              <a:lnSpc>
                <a:spcPts val="3354"/>
              </a:lnSpc>
            </a:pPr>
            <a:r>
              <a:rPr lang="en-US" sz="2396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Prepare a bar chart report for FY =2021 for top 10 customers by % net sales to capture the global market share %</a:t>
            </a:r>
          </a:p>
          <a:p>
            <a:pPr algn="ctr">
              <a:lnSpc>
                <a:spcPts val="4866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0785" r="0" b="-3699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47398" y="403658"/>
            <a:ext cx="17370776" cy="9479683"/>
          </a:xfrm>
          <a:custGeom>
            <a:avLst/>
            <a:gdLst/>
            <a:ahLst/>
            <a:cxnLst/>
            <a:rect r="r" b="b" t="t" l="l"/>
            <a:pathLst>
              <a:path h="9479683" w="17370776">
                <a:moveTo>
                  <a:pt x="0" y="0"/>
                </a:moveTo>
                <a:lnTo>
                  <a:pt x="17370776" y="0"/>
                </a:lnTo>
                <a:lnTo>
                  <a:pt x="17370776" y="9479684"/>
                </a:lnTo>
                <a:lnTo>
                  <a:pt x="0" y="94796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7674" r="0" b="-4487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16179" y="3067297"/>
            <a:ext cx="7153620" cy="1898071"/>
          </a:xfrm>
          <a:custGeom>
            <a:avLst/>
            <a:gdLst/>
            <a:ahLst/>
            <a:cxnLst/>
            <a:rect r="r" b="b" t="t" l="l"/>
            <a:pathLst>
              <a:path h="1898071" w="7153620">
                <a:moveTo>
                  <a:pt x="0" y="0"/>
                </a:moveTo>
                <a:lnTo>
                  <a:pt x="7153620" y="0"/>
                </a:lnTo>
                <a:lnTo>
                  <a:pt x="7153620" y="1898071"/>
                </a:lnTo>
                <a:lnTo>
                  <a:pt x="0" y="189807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16179" y="5374943"/>
            <a:ext cx="5607383" cy="4222346"/>
          </a:xfrm>
          <a:custGeom>
            <a:avLst/>
            <a:gdLst/>
            <a:ahLst/>
            <a:cxnLst/>
            <a:rect r="r" b="b" t="t" l="l"/>
            <a:pathLst>
              <a:path h="4222346" w="5607383">
                <a:moveTo>
                  <a:pt x="0" y="0"/>
                </a:moveTo>
                <a:lnTo>
                  <a:pt x="5607383" y="0"/>
                </a:lnTo>
                <a:lnTo>
                  <a:pt x="5607383" y="4222346"/>
                </a:lnTo>
                <a:lnTo>
                  <a:pt x="0" y="422234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624908" y="2762763"/>
            <a:ext cx="4634392" cy="3048693"/>
          </a:xfrm>
          <a:custGeom>
            <a:avLst/>
            <a:gdLst/>
            <a:ahLst/>
            <a:cxnLst/>
            <a:rect r="r" b="b" t="t" l="l"/>
            <a:pathLst>
              <a:path h="3048693" w="4634392">
                <a:moveTo>
                  <a:pt x="0" y="0"/>
                </a:moveTo>
                <a:lnTo>
                  <a:pt x="4634392" y="0"/>
                </a:lnTo>
                <a:lnTo>
                  <a:pt x="4634392" y="3048694"/>
                </a:lnTo>
                <a:lnTo>
                  <a:pt x="0" y="304869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056105" y="2762763"/>
            <a:ext cx="4382497" cy="3048693"/>
          </a:xfrm>
          <a:custGeom>
            <a:avLst/>
            <a:gdLst/>
            <a:ahLst/>
            <a:cxnLst/>
            <a:rect r="r" b="b" t="t" l="l"/>
            <a:pathLst>
              <a:path h="3048693" w="4382497">
                <a:moveTo>
                  <a:pt x="0" y="0"/>
                </a:moveTo>
                <a:lnTo>
                  <a:pt x="4382497" y="0"/>
                </a:lnTo>
                <a:lnTo>
                  <a:pt x="4382497" y="3048694"/>
                </a:lnTo>
                <a:lnTo>
                  <a:pt x="0" y="304869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6651414" y="6349116"/>
            <a:ext cx="4754345" cy="2909184"/>
          </a:xfrm>
          <a:custGeom>
            <a:avLst/>
            <a:gdLst/>
            <a:ahLst/>
            <a:cxnLst/>
            <a:rect r="r" b="b" t="t" l="l"/>
            <a:pathLst>
              <a:path h="2909184" w="4754345">
                <a:moveTo>
                  <a:pt x="0" y="0"/>
                </a:moveTo>
                <a:lnTo>
                  <a:pt x="4754345" y="0"/>
                </a:lnTo>
                <a:lnTo>
                  <a:pt x="4754345" y="2909184"/>
                </a:lnTo>
                <a:lnTo>
                  <a:pt x="0" y="290918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7683" t="0" r="-7683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1729609" y="5974297"/>
            <a:ext cx="4820698" cy="3284003"/>
          </a:xfrm>
          <a:custGeom>
            <a:avLst/>
            <a:gdLst/>
            <a:ahLst/>
            <a:cxnLst/>
            <a:rect r="r" b="b" t="t" l="l"/>
            <a:pathLst>
              <a:path h="3284003" w="4820698">
                <a:moveTo>
                  <a:pt x="0" y="0"/>
                </a:moveTo>
                <a:lnTo>
                  <a:pt x="4820698" y="0"/>
                </a:lnTo>
                <a:lnTo>
                  <a:pt x="4820698" y="3284003"/>
                </a:lnTo>
                <a:lnTo>
                  <a:pt x="0" y="328400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716179" y="752984"/>
            <a:ext cx="10906273" cy="1908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4"/>
              </a:lnSpc>
            </a:pPr>
            <a:r>
              <a:rPr lang="en-US" sz="2496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Problem Statement 5:</a:t>
            </a:r>
          </a:p>
          <a:p>
            <a:pPr algn="ctr">
              <a:lnSpc>
                <a:spcPts val="4866"/>
              </a:lnSpc>
            </a:pPr>
          </a:p>
          <a:p>
            <a:pPr algn="ctr">
              <a:lnSpc>
                <a:spcPts val="3466"/>
              </a:lnSpc>
              <a:spcBef>
                <a:spcPct val="0"/>
              </a:spcBef>
            </a:pPr>
            <a:r>
              <a:rPr lang="en-US" b="true" sz="2476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Prepare a pie chart for net sales% breakdown of customers but region wise( APAC, EU,LTAM ) to capture the global market share %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0785" r="0" b="-3699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47398" y="403658"/>
            <a:ext cx="17370776" cy="9479683"/>
          </a:xfrm>
          <a:custGeom>
            <a:avLst/>
            <a:gdLst/>
            <a:ahLst/>
            <a:cxnLst/>
            <a:rect r="r" b="b" t="t" l="l"/>
            <a:pathLst>
              <a:path h="9479683" w="17370776">
                <a:moveTo>
                  <a:pt x="0" y="0"/>
                </a:moveTo>
                <a:lnTo>
                  <a:pt x="17370776" y="0"/>
                </a:lnTo>
                <a:lnTo>
                  <a:pt x="17370776" y="9479684"/>
                </a:lnTo>
                <a:lnTo>
                  <a:pt x="0" y="94796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7674" r="0" b="-4487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2512020"/>
            <a:ext cx="7568028" cy="3575081"/>
          </a:xfrm>
          <a:custGeom>
            <a:avLst/>
            <a:gdLst/>
            <a:ahLst/>
            <a:cxnLst/>
            <a:rect r="r" b="b" t="t" l="l"/>
            <a:pathLst>
              <a:path h="3575081" w="7568028">
                <a:moveTo>
                  <a:pt x="0" y="0"/>
                </a:moveTo>
                <a:lnTo>
                  <a:pt x="7568028" y="0"/>
                </a:lnTo>
                <a:lnTo>
                  <a:pt x="7568028" y="3575080"/>
                </a:lnTo>
                <a:lnTo>
                  <a:pt x="0" y="35750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766887" y="4299560"/>
            <a:ext cx="8670545" cy="5085608"/>
          </a:xfrm>
          <a:custGeom>
            <a:avLst/>
            <a:gdLst/>
            <a:ahLst/>
            <a:cxnLst/>
            <a:rect r="r" b="b" t="t" l="l"/>
            <a:pathLst>
              <a:path h="5085608" w="8670545">
                <a:moveTo>
                  <a:pt x="0" y="0"/>
                </a:moveTo>
                <a:lnTo>
                  <a:pt x="8670545" y="0"/>
                </a:lnTo>
                <a:lnTo>
                  <a:pt x="8670545" y="5085608"/>
                </a:lnTo>
                <a:lnTo>
                  <a:pt x="0" y="508560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716179" y="752984"/>
            <a:ext cx="10906273" cy="1298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4"/>
              </a:lnSpc>
            </a:pPr>
            <a:r>
              <a:rPr lang="en-US" sz="2496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Problem Statement 6:</a:t>
            </a:r>
          </a:p>
          <a:p>
            <a:pPr algn="ctr">
              <a:lnSpc>
                <a:spcPts val="3494"/>
              </a:lnSpc>
            </a:pPr>
          </a:p>
          <a:p>
            <a:pPr algn="ctr">
              <a:lnSpc>
                <a:spcPts val="3466"/>
              </a:lnSpc>
              <a:spcBef>
                <a:spcPct val="0"/>
              </a:spcBef>
            </a:pPr>
            <a:r>
              <a:rPr lang="en-US" b="true" sz="2476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Get top n products in each division by their quantity sold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0785" r="0" b="-3699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14197" y="403658"/>
            <a:ext cx="17370776" cy="9479683"/>
          </a:xfrm>
          <a:custGeom>
            <a:avLst/>
            <a:gdLst/>
            <a:ahLst/>
            <a:cxnLst/>
            <a:rect r="r" b="b" t="t" l="l"/>
            <a:pathLst>
              <a:path h="9479683" w="17370776">
                <a:moveTo>
                  <a:pt x="0" y="0"/>
                </a:moveTo>
                <a:lnTo>
                  <a:pt x="17370776" y="0"/>
                </a:lnTo>
                <a:lnTo>
                  <a:pt x="17370776" y="9479684"/>
                </a:lnTo>
                <a:lnTo>
                  <a:pt x="0" y="94796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7674" r="0" b="-4487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46395" y="2482785"/>
            <a:ext cx="8107361" cy="3167981"/>
          </a:xfrm>
          <a:custGeom>
            <a:avLst/>
            <a:gdLst/>
            <a:ahLst/>
            <a:cxnLst/>
            <a:rect r="r" b="b" t="t" l="l"/>
            <a:pathLst>
              <a:path h="3167981" w="8107361">
                <a:moveTo>
                  <a:pt x="0" y="0"/>
                </a:moveTo>
                <a:lnTo>
                  <a:pt x="8107361" y="0"/>
                </a:lnTo>
                <a:lnTo>
                  <a:pt x="8107361" y="3167981"/>
                </a:lnTo>
                <a:lnTo>
                  <a:pt x="0" y="31679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16179" y="5934086"/>
            <a:ext cx="4226815" cy="1663456"/>
          </a:xfrm>
          <a:custGeom>
            <a:avLst/>
            <a:gdLst/>
            <a:ahLst/>
            <a:cxnLst/>
            <a:rect r="r" b="b" t="t" l="l"/>
            <a:pathLst>
              <a:path h="1663456" w="4226815">
                <a:moveTo>
                  <a:pt x="0" y="0"/>
                </a:moveTo>
                <a:lnTo>
                  <a:pt x="4226815" y="0"/>
                </a:lnTo>
                <a:lnTo>
                  <a:pt x="4226815" y="1663456"/>
                </a:lnTo>
                <a:lnTo>
                  <a:pt x="0" y="166345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28700" y="7883292"/>
            <a:ext cx="4963885" cy="531020"/>
          </a:xfrm>
          <a:custGeom>
            <a:avLst/>
            <a:gdLst/>
            <a:ahLst/>
            <a:cxnLst/>
            <a:rect r="r" b="b" t="t" l="l"/>
            <a:pathLst>
              <a:path h="531020" w="4963885">
                <a:moveTo>
                  <a:pt x="0" y="0"/>
                </a:moveTo>
                <a:lnTo>
                  <a:pt x="4963885" y="0"/>
                </a:lnTo>
                <a:lnTo>
                  <a:pt x="4963885" y="531020"/>
                </a:lnTo>
                <a:lnTo>
                  <a:pt x="0" y="53102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810143" y="4690872"/>
            <a:ext cx="9449157" cy="4807259"/>
          </a:xfrm>
          <a:custGeom>
            <a:avLst/>
            <a:gdLst/>
            <a:ahLst/>
            <a:cxnLst/>
            <a:rect r="r" b="b" t="t" l="l"/>
            <a:pathLst>
              <a:path h="4807259" w="9449157">
                <a:moveTo>
                  <a:pt x="0" y="0"/>
                </a:moveTo>
                <a:lnTo>
                  <a:pt x="9449157" y="0"/>
                </a:lnTo>
                <a:lnTo>
                  <a:pt x="9449157" y="4807259"/>
                </a:lnTo>
                <a:lnTo>
                  <a:pt x="0" y="480725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716179" y="752984"/>
            <a:ext cx="10906273" cy="1298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4"/>
              </a:lnSpc>
            </a:pPr>
            <a:r>
              <a:rPr lang="en-US" sz="2496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Problem Statement 7:</a:t>
            </a:r>
          </a:p>
          <a:p>
            <a:pPr algn="ctr">
              <a:lnSpc>
                <a:spcPts val="3494"/>
              </a:lnSpc>
            </a:pPr>
          </a:p>
          <a:p>
            <a:pPr algn="ctr">
              <a:lnSpc>
                <a:spcPts val="3466"/>
              </a:lnSpc>
              <a:spcBef>
                <a:spcPct val="0"/>
              </a:spcBef>
            </a:pPr>
            <a:r>
              <a:rPr lang="en-US" b="true" sz="2476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Generate Forecast Accuracy for all customers for a given  fiscal year.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0785" r="0" b="-3699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14197" y="403658"/>
            <a:ext cx="17370776" cy="9479683"/>
          </a:xfrm>
          <a:custGeom>
            <a:avLst/>
            <a:gdLst/>
            <a:ahLst/>
            <a:cxnLst/>
            <a:rect r="r" b="b" t="t" l="l"/>
            <a:pathLst>
              <a:path h="9479683" w="17370776">
                <a:moveTo>
                  <a:pt x="0" y="0"/>
                </a:moveTo>
                <a:lnTo>
                  <a:pt x="17370776" y="0"/>
                </a:lnTo>
                <a:lnTo>
                  <a:pt x="17370776" y="9479684"/>
                </a:lnTo>
                <a:lnTo>
                  <a:pt x="0" y="94796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7674" r="0" b="-4487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979519" y="4443888"/>
            <a:ext cx="7045105" cy="13350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941"/>
              </a:lnSpc>
              <a:spcBef>
                <a:spcPct val="0"/>
              </a:spcBef>
            </a:pPr>
            <a:r>
              <a:rPr lang="en-US" b="true" sz="7815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THANK YOU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0785" r="0" b="-3699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51911" y="286477"/>
            <a:ext cx="17553080" cy="9661987"/>
          </a:xfrm>
          <a:custGeom>
            <a:avLst/>
            <a:gdLst/>
            <a:ahLst/>
            <a:cxnLst/>
            <a:rect r="r" b="b" t="t" l="l"/>
            <a:pathLst>
              <a:path h="9661987" w="17553080">
                <a:moveTo>
                  <a:pt x="0" y="0"/>
                </a:moveTo>
                <a:lnTo>
                  <a:pt x="17553080" y="0"/>
                </a:lnTo>
                <a:lnTo>
                  <a:pt x="17553080" y="9661987"/>
                </a:lnTo>
                <a:lnTo>
                  <a:pt x="0" y="966198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6140" r="0" b="-4973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85223" y="5454070"/>
            <a:ext cx="7921493" cy="2399893"/>
          </a:xfrm>
          <a:custGeom>
            <a:avLst/>
            <a:gdLst/>
            <a:ahLst/>
            <a:cxnLst/>
            <a:rect r="r" b="b" t="t" l="l"/>
            <a:pathLst>
              <a:path h="2399893" w="7921493">
                <a:moveTo>
                  <a:pt x="0" y="0"/>
                </a:moveTo>
                <a:lnTo>
                  <a:pt x="7921493" y="0"/>
                </a:lnTo>
                <a:lnTo>
                  <a:pt x="7921493" y="2399894"/>
                </a:lnTo>
                <a:lnTo>
                  <a:pt x="0" y="239989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480" r="0" b="-48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144000" y="5454070"/>
            <a:ext cx="6509185" cy="2399893"/>
          </a:xfrm>
          <a:custGeom>
            <a:avLst/>
            <a:gdLst/>
            <a:ahLst/>
            <a:cxnLst/>
            <a:rect r="r" b="b" t="t" l="l"/>
            <a:pathLst>
              <a:path h="2399893" w="6509185">
                <a:moveTo>
                  <a:pt x="0" y="0"/>
                </a:moveTo>
                <a:lnTo>
                  <a:pt x="6509185" y="0"/>
                </a:lnTo>
                <a:lnTo>
                  <a:pt x="6509185" y="2399894"/>
                </a:lnTo>
                <a:lnTo>
                  <a:pt x="0" y="239989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-3559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85223" y="8406777"/>
            <a:ext cx="7656260" cy="918751"/>
          </a:xfrm>
          <a:custGeom>
            <a:avLst/>
            <a:gdLst/>
            <a:ahLst/>
            <a:cxnLst/>
            <a:rect r="r" b="b" t="t" l="l"/>
            <a:pathLst>
              <a:path h="918751" w="7656260">
                <a:moveTo>
                  <a:pt x="0" y="0"/>
                </a:moveTo>
                <a:lnTo>
                  <a:pt x="7656260" y="0"/>
                </a:lnTo>
                <a:lnTo>
                  <a:pt x="7656260" y="918751"/>
                </a:lnTo>
                <a:lnTo>
                  <a:pt x="0" y="91875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144000" y="8111139"/>
            <a:ext cx="4235301" cy="1700790"/>
          </a:xfrm>
          <a:custGeom>
            <a:avLst/>
            <a:gdLst/>
            <a:ahLst/>
            <a:cxnLst/>
            <a:rect r="r" b="b" t="t" l="l"/>
            <a:pathLst>
              <a:path h="1700790" w="4235301">
                <a:moveTo>
                  <a:pt x="0" y="0"/>
                </a:moveTo>
                <a:lnTo>
                  <a:pt x="4235301" y="0"/>
                </a:lnTo>
                <a:lnTo>
                  <a:pt x="4235301" y="1700790"/>
                </a:lnTo>
                <a:lnTo>
                  <a:pt x="0" y="170079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-149032" y="650875"/>
            <a:ext cx="9277483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b="true" sz="39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User defined Functions used :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28963" y="3212926"/>
            <a:ext cx="3445907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04519" indent="-302260" lvl="1">
              <a:lnSpc>
                <a:spcPts val="3919"/>
              </a:lnSpc>
              <a:spcBef>
                <a:spcPct val="0"/>
              </a:spcBef>
              <a:buAutoNum type="arabicPeriod" startAt="1"/>
            </a:pPr>
            <a:r>
              <a:rPr lang="en-US" b="true" sz="27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get_fiscal_year :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46396" y="1468605"/>
            <a:ext cx="11910011" cy="1234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b="true" sz="24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User-defined functions in SQL are important because they allow for reusable, consistent logic to be applied across queries, improving code maintainability and efficiency.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509624" y="3889730"/>
            <a:ext cx="10583555" cy="13117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9"/>
              </a:lnSpc>
              <a:spcBef>
                <a:spcPct val="0"/>
              </a:spcBef>
            </a:pPr>
            <a:r>
              <a:rPr lang="en-US" b="true" sz="2506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The get_fiscal_year function calculates the fiscal year starting from September by adding 4 months to the given calendar_date and returning the year of the resulting date.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0785" r="0" b="-3699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51911" y="286477"/>
            <a:ext cx="17553080" cy="9661987"/>
          </a:xfrm>
          <a:custGeom>
            <a:avLst/>
            <a:gdLst/>
            <a:ahLst/>
            <a:cxnLst/>
            <a:rect r="r" b="b" t="t" l="l"/>
            <a:pathLst>
              <a:path h="9661987" w="17553080">
                <a:moveTo>
                  <a:pt x="0" y="0"/>
                </a:moveTo>
                <a:lnTo>
                  <a:pt x="17553080" y="0"/>
                </a:lnTo>
                <a:lnTo>
                  <a:pt x="17553080" y="9661987"/>
                </a:lnTo>
                <a:lnTo>
                  <a:pt x="0" y="966198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6140" r="0" b="-4973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10912" y="5143500"/>
            <a:ext cx="5848100" cy="2870772"/>
          </a:xfrm>
          <a:custGeom>
            <a:avLst/>
            <a:gdLst/>
            <a:ahLst/>
            <a:cxnLst/>
            <a:rect r="r" b="b" t="t" l="l"/>
            <a:pathLst>
              <a:path h="2870772" w="5848100">
                <a:moveTo>
                  <a:pt x="0" y="0"/>
                </a:moveTo>
                <a:lnTo>
                  <a:pt x="5848101" y="0"/>
                </a:lnTo>
                <a:lnTo>
                  <a:pt x="5848101" y="2870772"/>
                </a:lnTo>
                <a:lnTo>
                  <a:pt x="0" y="28707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385637" y="5727919"/>
            <a:ext cx="5437084" cy="2019997"/>
          </a:xfrm>
          <a:custGeom>
            <a:avLst/>
            <a:gdLst/>
            <a:ahLst/>
            <a:cxnLst/>
            <a:rect r="r" b="b" t="t" l="l"/>
            <a:pathLst>
              <a:path h="2019997" w="5437084">
                <a:moveTo>
                  <a:pt x="0" y="0"/>
                </a:moveTo>
                <a:lnTo>
                  <a:pt x="5437084" y="0"/>
                </a:lnTo>
                <a:lnTo>
                  <a:pt x="5437084" y="2019997"/>
                </a:lnTo>
                <a:lnTo>
                  <a:pt x="0" y="201999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27776" y="8511358"/>
            <a:ext cx="10115723" cy="746942"/>
          </a:xfrm>
          <a:custGeom>
            <a:avLst/>
            <a:gdLst/>
            <a:ahLst/>
            <a:cxnLst/>
            <a:rect r="r" b="b" t="t" l="l"/>
            <a:pathLst>
              <a:path h="746942" w="10115723">
                <a:moveTo>
                  <a:pt x="0" y="0"/>
                </a:moveTo>
                <a:lnTo>
                  <a:pt x="10115723" y="0"/>
                </a:lnTo>
                <a:lnTo>
                  <a:pt x="10115723" y="746942"/>
                </a:lnTo>
                <a:lnTo>
                  <a:pt x="0" y="74694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054978" y="8174706"/>
            <a:ext cx="4487372" cy="1420246"/>
          </a:xfrm>
          <a:custGeom>
            <a:avLst/>
            <a:gdLst/>
            <a:ahLst/>
            <a:cxnLst/>
            <a:rect r="r" b="b" t="t" l="l"/>
            <a:pathLst>
              <a:path h="1420246" w="4487372">
                <a:moveTo>
                  <a:pt x="0" y="0"/>
                </a:moveTo>
                <a:lnTo>
                  <a:pt x="4487373" y="0"/>
                </a:lnTo>
                <a:lnTo>
                  <a:pt x="4487373" y="1420246"/>
                </a:lnTo>
                <a:lnTo>
                  <a:pt x="0" y="142024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-149032" y="650875"/>
            <a:ext cx="9277483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b="true" sz="39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User defined Functions used :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10912" y="3212926"/>
            <a:ext cx="3682008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b="true" sz="27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2.get_fiscal_quarter :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46396" y="1468605"/>
            <a:ext cx="11910011" cy="1234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b="true" sz="24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User-defined functions in SQL are important because they allow for reusable, consistent logic to be applied across queries, improving code maintainability and efficiency.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509624" y="3899255"/>
            <a:ext cx="9752026" cy="12036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33"/>
              </a:lnSpc>
              <a:spcBef>
                <a:spcPct val="0"/>
              </a:spcBef>
            </a:pPr>
            <a:r>
              <a:rPr lang="en-US" b="true" sz="230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The fiscal_quarter function determines the fiscal quarter (Q1 to Q4) based on the given calendar_date, assuming the fiscal year starts in September.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0785" r="0" b="-3699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51911" y="468781"/>
            <a:ext cx="17370776" cy="9479683"/>
          </a:xfrm>
          <a:custGeom>
            <a:avLst/>
            <a:gdLst/>
            <a:ahLst/>
            <a:cxnLst/>
            <a:rect r="r" b="b" t="t" l="l"/>
            <a:pathLst>
              <a:path h="9479683" w="17370776">
                <a:moveTo>
                  <a:pt x="0" y="0"/>
                </a:moveTo>
                <a:lnTo>
                  <a:pt x="17370776" y="0"/>
                </a:lnTo>
                <a:lnTo>
                  <a:pt x="17370776" y="9479683"/>
                </a:lnTo>
                <a:lnTo>
                  <a:pt x="0" y="947968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7674" r="0" b="-4487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51085" y="942975"/>
            <a:ext cx="6007739" cy="8115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19"/>
              </a:lnSpc>
              <a:spcBef>
                <a:spcPct val="0"/>
              </a:spcBef>
            </a:pPr>
            <a:r>
              <a:rPr lang="en-US" b="true" sz="47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Stored Procedure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51085" y="2175390"/>
            <a:ext cx="11217342" cy="2072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b="true" sz="24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 stored procedure in SQL is a precompiled set of SQL statements that can be executed as a single unit, allowing for complex operations such as data manipulation and business logic. It enhances performance, promotes code reusability, and helps maintain data integrity by centralizing logic within the database.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09056" y="4926330"/>
            <a:ext cx="6295312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b="true" sz="24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Stored Procedures used in this project: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84078" y="5741670"/>
            <a:ext cx="3182660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get_market_badge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84078" y="6284721"/>
            <a:ext cx="6987003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get_monthly_gross_sales_report_customer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84078" y="6823836"/>
            <a:ext cx="5631138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get_top_n_customer_by_net_sales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84078" y="7362951"/>
            <a:ext cx="5631138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get_top_n_markets_by_net_sales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39385" y="7902066"/>
            <a:ext cx="5631138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get_top_n_products_by_net_sales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41143" y="8441181"/>
            <a:ext cx="3938887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get_forecast_accuracy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0785" r="0" b="-3699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51911" y="468781"/>
            <a:ext cx="17370776" cy="9479683"/>
          </a:xfrm>
          <a:custGeom>
            <a:avLst/>
            <a:gdLst/>
            <a:ahLst/>
            <a:cxnLst/>
            <a:rect r="r" b="b" t="t" l="l"/>
            <a:pathLst>
              <a:path h="9479683" w="17370776">
                <a:moveTo>
                  <a:pt x="0" y="0"/>
                </a:moveTo>
                <a:lnTo>
                  <a:pt x="17370776" y="0"/>
                </a:lnTo>
                <a:lnTo>
                  <a:pt x="17370776" y="9479683"/>
                </a:lnTo>
                <a:lnTo>
                  <a:pt x="0" y="947968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7674" r="0" b="-4487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2332169"/>
            <a:ext cx="8405445" cy="5752907"/>
          </a:xfrm>
          <a:custGeom>
            <a:avLst/>
            <a:gdLst/>
            <a:ahLst/>
            <a:cxnLst/>
            <a:rect r="r" b="b" t="t" l="l"/>
            <a:pathLst>
              <a:path h="5752907" w="8405445">
                <a:moveTo>
                  <a:pt x="0" y="0"/>
                </a:moveTo>
                <a:lnTo>
                  <a:pt x="8405445" y="0"/>
                </a:lnTo>
                <a:lnTo>
                  <a:pt x="8405445" y="5752907"/>
                </a:lnTo>
                <a:lnTo>
                  <a:pt x="0" y="575290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18756" y="2332169"/>
            <a:ext cx="5980485" cy="3010111"/>
          </a:xfrm>
          <a:custGeom>
            <a:avLst/>
            <a:gdLst/>
            <a:ahLst/>
            <a:cxnLst/>
            <a:rect r="r" b="b" t="t" l="l"/>
            <a:pathLst>
              <a:path h="3010111" w="5980485">
                <a:moveTo>
                  <a:pt x="0" y="0"/>
                </a:moveTo>
                <a:lnTo>
                  <a:pt x="5980486" y="0"/>
                </a:lnTo>
                <a:lnTo>
                  <a:pt x="5980486" y="3010112"/>
                </a:lnTo>
                <a:lnTo>
                  <a:pt x="0" y="301011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898651" y="5870856"/>
            <a:ext cx="6093970" cy="1028026"/>
          </a:xfrm>
          <a:custGeom>
            <a:avLst/>
            <a:gdLst/>
            <a:ahLst/>
            <a:cxnLst/>
            <a:rect r="r" b="b" t="t" l="l"/>
            <a:pathLst>
              <a:path h="1028026" w="6093970">
                <a:moveTo>
                  <a:pt x="0" y="0"/>
                </a:moveTo>
                <a:lnTo>
                  <a:pt x="6093970" y="0"/>
                </a:lnTo>
                <a:lnTo>
                  <a:pt x="6093970" y="1028026"/>
                </a:lnTo>
                <a:lnTo>
                  <a:pt x="0" y="102802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218756" y="7344112"/>
            <a:ext cx="2990243" cy="2284004"/>
          </a:xfrm>
          <a:custGeom>
            <a:avLst/>
            <a:gdLst/>
            <a:ahLst/>
            <a:cxnLst/>
            <a:rect r="r" b="b" t="t" l="l"/>
            <a:pathLst>
              <a:path h="2284004" w="2990243">
                <a:moveTo>
                  <a:pt x="0" y="0"/>
                </a:moveTo>
                <a:lnTo>
                  <a:pt x="2990243" y="0"/>
                </a:lnTo>
                <a:lnTo>
                  <a:pt x="2990243" y="2284004"/>
                </a:lnTo>
                <a:lnTo>
                  <a:pt x="0" y="228400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295951" y="1209118"/>
            <a:ext cx="4706518" cy="5382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87401" indent="-343700" lvl="1">
              <a:lnSpc>
                <a:spcPts val="4457"/>
              </a:lnSpc>
              <a:spcBef>
                <a:spcPct val="0"/>
              </a:spcBef>
              <a:buAutoNum type="arabicPeriod" startAt="1"/>
            </a:pPr>
            <a:r>
              <a:rPr lang="en-US" b="true" sz="3183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get_market_ badge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0785" r="0" b="-3699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51911" y="468781"/>
            <a:ext cx="17370776" cy="9479683"/>
          </a:xfrm>
          <a:custGeom>
            <a:avLst/>
            <a:gdLst/>
            <a:ahLst/>
            <a:cxnLst/>
            <a:rect r="r" b="b" t="t" l="l"/>
            <a:pathLst>
              <a:path h="9479683" w="17370776">
                <a:moveTo>
                  <a:pt x="0" y="0"/>
                </a:moveTo>
                <a:lnTo>
                  <a:pt x="17370776" y="0"/>
                </a:lnTo>
                <a:lnTo>
                  <a:pt x="17370776" y="9479683"/>
                </a:lnTo>
                <a:lnTo>
                  <a:pt x="0" y="947968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7674" r="0" b="-4487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2609930"/>
            <a:ext cx="7082531" cy="2929722"/>
          </a:xfrm>
          <a:custGeom>
            <a:avLst/>
            <a:gdLst/>
            <a:ahLst/>
            <a:cxnLst/>
            <a:rect r="r" b="b" t="t" l="l"/>
            <a:pathLst>
              <a:path h="2929722" w="7082531">
                <a:moveTo>
                  <a:pt x="0" y="0"/>
                </a:moveTo>
                <a:lnTo>
                  <a:pt x="7082531" y="0"/>
                </a:lnTo>
                <a:lnTo>
                  <a:pt x="7082531" y="2929721"/>
                </a:lnTo>
                <a:lnTo>
                  <a:pt x="0" y="292972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573151" y="3131102"/>
            <a:ext cx="5887445" cy="2228471"/>
          </a:xfrm>
          <a:custGeom>
            <a:avLst/>
            <a:gdLst/>
            <a:ahLst/>
            <a:cxnLst/>
            <a:rect r="r" b="b" t="t" l="l"/>
            <a:pathLst>
              <a:path h="2228471" w="5887445">
                <a:moveTo>
                  <a:pt x="0" y="0"/>
                </a:moveTo>
                <a:lnTo>
                  <a:pt x="5887446" y="0"/>
                </a:lnTo>
                <a:lnTo>
                  <a:pt x="5887446" y="2228471"/>
                </a:lnTo>
                <a:lnTo>
                  <a:pt x="0" y="222847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79916" y="6339751"/>
            <a:ext cx="7993235" cy="729914"/>
          </a:xfrm>
          <a:custGeom>
            <a:avLst/>
            <a:gdLst/>
            <a:ahLst/>
            <a:cxnLst/>
            <a:rect r="r" b="b" t="t" l="l"/>
            <a:pathLst>
              <a:path h="729914" w="7993235">
                <a:moveTo>
                  <a:pt x="0" y="0"/>
                </a:moveTo>
                <a:lnTo>
                  <a:pt x="7993235" y="0"/>
                </a:lnTo>
                <a:lnTo>
                  <a:pt x="7993235" y="729914"/>
                </a:lnTo>
                <a:lnTo>
                  <a:pt x="0" y="72991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7813" t="0" r="-1948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778317" y="5812432"/>
            <a:ext cx="6046964" cy="3836519"/>
          </a:xfrm>
          <a:custGeom>
            <a:avLst/>
            <a:gdLst/>
            <a:ahLst/>
            <a:cxnLst/>
            <a:rect r="r" b="b" t="t" l="l"/>
            <a:pathLst>
              <a:path h="3836519" w="6046964">
                <a:moveTo>
                  <a:pt x="0" y="0"/>
                </a:moveTo>
                <a:lnTo>
                  <a:pt x="6046964" y="0"/>
                </a:lnTo>
                <a:lnTo>
                  <a:pt x="6046964" y="3836519"/>
                </a:lnTo>
                <a:lnTo>
                  <a:pt x="0" y="383651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51911" y="1270040"/>
            <a:ext cx="10417926" cy="5382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57"/>
              </a:lnSpc>
              <a:spcBef>
                <a:spcPct val="0"/>
              </a:spcBef>
            </a:pPr>
            <a:r>
              <a:rPr lang="en-US" b="true" sz="3183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2. get_monthly_gross_sales_report_customer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0785" r="0" b="-3699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51911" y="403658"/>
            <a:ext cx="17370776" cy="9479683"/>
          </a:xfrm>
          <a:custGeom>
            <a:avLst/>
            <a:gdLst/>
            <a:ahLst/>
            <a:cxnLst/>
            <a:rect r="r" b="b" t="t" l="l"/>
            <a:pathLst>
              <a:path h="9479683" w="17370776">
                <a:moveTo>
                  <a:pt x="0" y="0"/>
                </a:moveTo>
                <a:lnTo>
                  <a:pt x="17370776" y="0"/>
                </a:lnTo>
                <a:lnTo>
                  <a:pt x="17370776" y="9479684"/>
                </a:lnTo>
                <a:lnTo>
                  <a:pt x="0" y="94796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7674" r="0" b="-4487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1970833"/>
            <a:ext cx="7087478" cy="3172667"/>
          </a:xfrm>
          <a:custGeom>
            <a:avLst/>
            <a:gdLst/>
            <a:ahLst/>
            <a:cxnLst/>
            <a:rect r="r" b="b" t="t" l="l"/>
            <a:pathLst>
              <a:path h="3172667" w="7087478">
                <a:moveTo>
                  <a:pt x="0" y="0"/>
                </a:moveTo>
                <a:lnTo>
                  <a:pt x="7087478" y="0"/>
                </a:lnTo>
                <a:lnTo>
                  <a:pt x="7087478" y="3172667"/>
                </a:lnTo>
                <a:lnTo>
                  <a:pt x="0" y="317266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541645" y="2487999"/>
            <a:ext cx="5913356" cy="2956678"/>
          </a:xfrm>
          <a:custGeom>
            <a:avLst/>
            <a:gdLst/>
            <a:ahLst/>
            <a:cxnLst/>
            <a:rect r="r" b="b" t="t" l="l"/>
            <a:pathLst>
              <a:path h="2956678" w="5913356">
                <a:moveTo>
                  <a:pt x="0" y="0"/>
                </a:moveTo>
                <a:lnTo>
                  <a:pt x="5913356" y="0"/>
                </a:lnTo>
                <a:lnTo>
                  <a:pt x="5913356" y="2956679"/>
                </a:lnTo>
                <a:lnTo>
                  <a:pt x="0" y="295667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02318" y="6065767"/>
            <a:ext cx="6340242" cy="604793"/>
          </a:xfrm>
          <a:custGeom>
            <a:avLst/>
            <a:gdLst/>
            <a:ahLst/>
            <a:cxnLst/>
            <a:rect r="r" b="b" t="t" l="l"/>
            <a:pathLst>
              <a:path h="604793" w="6340242">
                <a:moveTo>
                  <a:pt x="0" y="0"/>
                </a:moveTo>
                <a:lnTo>
                  <a:pt x="6340242" y="0"/>
                </a:lnTo>
                <a:lnTo>
                  <a:pt x="6340242" y="604793"/>
                </a:lnTo>
                <a:lnTo>
                  <a:pt x="0" y="60479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741207" y="6065767"/>
            <a:ext cx="5061654" cy="2673254"/>
          </a:xfrm>
          <a:custGeom>
            <a:avLst/>
            <a:gdLst/>
            <a:ahLst/>
            <a:cxnLst/>
            <a:rect r="r" b="b" t="t" l="l"/>
            <a:pathLst>
              <a:path h="2673254" w="5061654">
                <a:moveTo>
                  <a:pt x="0" y="0"/>
                </a:moveTo>
                <a:lnTo>
                  <a:pt x="5061653" y="0"/>
                </a:lnTo>
                <a:lnTo>
                  <a:pt x="5061653" y="2673254"/>
                </a:lnTo>
                <a:lnTo>
                  <a:pt x="0" y="267325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579916" y="769502"/>
            <a:ext cx="9819646" cy="10403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1"/>
              </a:lnSpc>
            </a:pPr>
            <a:r>
              <a:rPr lang="en-US" sz="3001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3.get_top_n_customer_by_net_sales</a:t>
            </a:r>
          </a:p>
          <a:p>
            <a:pPr algn="ctr">
              <a:lnSpc>
                <a:spcPts val="4201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0785" r="0" b="-3699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47398" y="403658"/>
            <a:ext cx="17370776" cy="9479683"/>
          </a:xfrm>
          <a:custGeom>
            <a:avLst/>
            <a:gdLst/>
            <a:ahLst/>
            <a:cxnLst/>
            <a:rect r="r" b="b" t="t" l="l"/>
            <a:pathLst>
              <a:path h="9479683" w="17370776">
                <a:moveTo>
                  <a:pt x="0" y="0"/>
                </a:moveTo>
                <a:lnTo>
                  <a:pt x="17370776" y="0"/>
                </a:lnTo>
                <a:lnTo>
                  <a:pt x="17370776" y="9479684"/>
                </a:lnTo>
                <a:lnTo>
                  <a:pt x="0" y="94796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7674" r="0" b="-4487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44642" y="2239109"/>
            <a:ext cx="7276212" cy="2752350"/>
          </a:xfrm>
          <a:custGeom>
            <a:avLst/>
            <a:gdLst/>
            <a:ahLst/>
            <a:cxnLst/>
            <a:rect r="r" b="b" t="t" l="l"/>
            <a:pathLst>
              <a:path h="2752350" w="7276212">
                <a:moveTo>
                  <a:pt x="0" y="0"/>
                </a:moveTo>
                <a:lnTo>
                  <a:pt x="7276212" y="0"/>
                </a:lnTo>
                <a:lnTo>
                  <a:pt x="7276212" y="2752350"/>
                </a:lnTo>
                <a:lnTo>
                  <a:pt x="0" y="27523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110027" y="1914942"/>
            <a:ext cx="6322707" cy="2783252"/>
          </a:xfrm>
          <a:custGeom>
            <a:avLst/>
            <a:gdLst/>
            <a:ahLst/>
            <a:cxnLst/>
            <a:rect r="r" b="b" t="t" l="l"/>
            <a:pathLst>
              <a:path h="2783252" w="6322707">
                <a:moveTo>
                  <a:pt x="0" y="0"/>
                </a:moveTo>
                <a:lnTo>
                  <a:pt x="6322708" y="0"/>
                </a:lnTo>
                <a:lnTo>
                  <a:pt x="6322708" y="2783252"/>
                </a:lnTo>
                <a:lnTo>
                  <a:pt x="0" y="278325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315154" y="5499763"/>
            <a:ext cx="7657691" cy="3444538"/>
          </a:xfrm>
          <a:custGeom>
            <a:avLst/>
            <a:gdLst/>
            <a:ahLst/>
            <a:cxnLst/>
            <a:rect r="r" b="b" t="t" l="l"/>
            <a:pathLst>
              <a:path h="3444538" w="7657691">
                <a:moveTo>
                  <a:pt x="0" y="0"/>
                </a:moveTo>
                <a:lnTo>
                  <a:pt x="7657692" y="0"/>
                </a:lnTo>
                <a:lnTo>
                  <a:pt x="7657692" y="3444538"/>
                </a:lnTo>
                <a:lnTo>
                  <a:pt x="0" y="344453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44642" y="769502"/>
            <a:ext cx="9167834" cy="14696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2"/>
              </a:lnSpc>
            </a:pPr>
            <a:r>
              <a:rPr lang="en-US" sz="2801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4. get_top_n_markets_by_net_sales</a:t>
            </a:r>
          </a:p>
          <a:p>
            <a:pPr algn="ctr">
              <a:lnSpc>
                <a:spcPts val="3922"/>
              </a:lnSpc>
            </a:pPr>
          </a:p>
          <a:p>
            <a:pPr algn="ctr">
              <a:lnSpc>
                <a:spcPts val="3922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DAGQYNr6STY</dc:identifier>
  <dcterms:modified xsi:type="dcterms:W3CDTF">2011-08-01T06:04:30Z</dcterms:modified>
  <cp:revision>1</cp:revision>
  <dc:title>AtliQ Sales and Forecast Analysis Project</dc:title>
</cp:coreProperties>
</file>